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3"/>
  </p:notesMasterIdLst>
  <p:sldIdLst>
    <p:sldId id="256" r:id="rId2"/>
    <p:sldId id="292" r:id="rId3"/>
    <p:sldId id="265" r:id="rId4"/>
    <p:sldId id="290" r:id="rId5"/>
    <p:sldId id="291" r:id="rId6"/>
    <p:sldId id="318" r:id="rId7"/>
    <p:sldId id="319" r:id="rId8"/>
    <p:sldId id="320" r:id="rId9"/>
    <p:sldId id="294" r:id="rId10"/>
    <p:sldId id="324" r:id="rId11"/>
    <p:sldId id="293" r:id="rId12"/>
    <p:sldId id="298" r:id="rId13"/>
    <p:sldId id="301" r:id="rId14"/>
    <p:sldId id="302" r:id="rId15"/>
    <p:sldId id="303" r:id="rId16"/>
    <p:sldId id="304" r:id="rId17"/>
    <p:sldId id="306" r:id="rId18"/>
    <p:sldId id="305" r:id="rId19"/>
    <p:sldId id="307" r:id="rId20"/>
    <p:sldId id="308" r:id="rId21"/>
    <p:sldId id="309" r:id="rId22"/>
    <p:sldId id="310" r:id="rId23"/>
    <p:sldId id="311" r:id="rId24"/>
    <p:sldId id="312" r:id="rId25"/>
    <p:sldId id="316" r:id="rId26"/>
    <p:sldId id="315" r:id="rId27"/>
    <p:sldId id="313" r:id="rId28"/>
    <p:sldId id="317" r:id="rId29"/>
    <p:sldId id="314" r:id="rId30"/>
    <p:sldId id="328" r:id="rId31"/>
    <p:sldId id="329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C62614-22CC-489F-9862-619BDEF1F671}" v="776" dt="2022-08-03T16:01:29.299"/>
    <p1510:client id="{325EEB11-5289-4E42-9DD4-40DB78A334C5}" v="5008" dt="2022-08-03T16:12:06.212"/>
    <p1510:client id="{9926095A-80C1-468A-8CB0-9BDC2009AAFD}" v="1532" dt="2022-08-03T13:34:23.549"/>
    <p1510:client id="{C5EEE77A-7EFE-44B3-B2A1-FAF8AB2A1810}" v="280" dt="2022-08-03T13:36:45.942"/>
    <p1510:client id="{C76BC484-979E-2C0B-1641-8368013FB39A}" v="4" dt="2022-08-03T12:30:55.1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err="1"/>
              <a:t>Thời</a:t>
            </a:r>
            <a:r>
              <a:rPr lang="en-US"/>
              <a:t> </a:t>
            </a:r>
            <a:r>
              <a:rPr lang="en-US" err="1"/>
              <a:t>gian</a:t>
            </a:r>
            <a:r>
              <a:rPr lang="en-US"/>
              <a:t> </a:t>
            </a:r>
            <a:r>
              <a:rPr lang="en-US" err="1"/>
              <a:t>sử</a:t>
            </a:r>
            <a:r>
              <a:rPr lang="en-US"/>
              <a:t> </a:t>
            </a:r>
            <a:r>
              <a:rPr lang="en-US" err="1"/>
              <a:t>dụng</a:t>
            </a:r>
            <a:r>
              <a:rPr lang="en-US"/>
              <a:t> Internet, MXH</a:t>
            </a:r>
          </a:p>
        </c:rich>
      </c:tx>
      <c:layout>
        <c:manualLayout>
          <c:xMode val="edge"/>
          <c:yMode val="edge"/>
          <c:x val="0.10776838747246627"/>
          <c:y val="2.506410455599127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113152026141638"/>
          <c:y val="0.25954293534944339"/>
          <c:w val="0.48900882105730537"/>
          <c:h val="0.74045706465055661"/>
        </c:manualLayout>
      </c:layout>
      <c:pieChart>
        <c:varyColors val="1"/>
        <c:ser>
          <c:idx val="0"/>
          <c:order val="0"/>
          <c:tx>
            <c:strRef>
              <c:f>Trang_tính1!$B$1</c:f>
              <c:strCache>
                <c:ptCount val="1"/>
                <c:pt idx="0">
                  <c:v>Thời gian sử dụng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95D4-4FF7-9570-9BDF76BF933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95D4-4FF7-9570-9BDF76BF933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95D4-4FF7-9570-9BDF76BF933D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C692615D-4F93-4B7B-9401-73E13712E586}" type="PERCENTAGE">
                      <a:rPr lang="en-US" smtClean="0"/>
                      <a:pPr/>
                      <a:t>[PERCENTAGE]</a:t>
                    </a:fld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95D4-4FF7-9570-9BDF76BF933D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B7615D4B-5D30-42FF-BA7C-B360412F4984}" type="PERCENTAGE">
                      <a:rPr lang="en-US" smtClean="0"/>
                      <a:pPr/>
                      <a:t>[PERCENTAGE]</a:t>
                    </a:fld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95D4-4FF7-9570-9BDF76BF933D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4DAC660D-9155-432F-ACBE-1D1422D88DCA}" type="PERCENTAGE">
                      <a:rPr lang="en-US" smtClean="0"/>
                      <a:pPr/>
                      <a:t>[PERCENTAGE]</a:t>
                    </a:fld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95D4-4FF7-9570-9BDF76BF933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Trang_tính1!$A$2:$A$4</c:f>
              <c:strCache>
                <c:ptCount val="3"/>
                <c:pt idx="0">
                  <c:v>1h/ngày</c:v>
                </c:pt>
                <c:pt idx="1">
                  <c:v>1 - 3h/ngày</c:v>
                </c:pt>
                <c:pt idx="2">
                  <c:v>&gt; 3h/ngày</c:v>
                </c:pt>
              </c:strCache>
            </c:strRef>
          </c:cat>
          <c:val>
            <c:numRef>
              <c:f>Trang_tính1!$B$2:$B$4</c:f>
              <c:numCache>
                <c:formatCode>General</c:formatCode>
                <c:ptCount val="3"/>
                <c:pt idx="0">
                  <c:v>26</c:v>
                </c:pt>
                <c:pt idx="1">
                  <c:v>40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5D4-4FF7-9570-9BDF76BF933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Đầu trang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Chỗ dành sẵn cho Ngày tháng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6C5251-C7CA-41DC-A64B-51BAEF53A311}" type="datetimeFigureOut">
              <a:rPr lang="vi-VN" smtClean="0"/>
              <a:t>03/08/2022</a:t>
            </a:fld>
            <a:endParaRPr lang="vi-VN"/>
          </a:p>
        </p:txBody>
      </p:sp>
      <p:sp>
        <p:nvSpPr>
          <p:cNvPr id="4" name="Chỗ dành sẵn cho Hình ảnh của Bản chiế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Chỗ dành sẵn cho Ghi chú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06B308-8894-408B-A53B-8C003B4081AB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16989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6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47284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15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760551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16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204937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17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211064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766758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5425" indent="-225425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400" err="1">
                <a:cs typeface="Calibri" panose="020F0502020204030204" pitchFamily="34" charset="0"/>
              </a:rPr>
              <a:t>Cài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đặt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các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phần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mềm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quản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lý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trên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thiết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bị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mà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trẻ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sử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dụng</a:t>
            </a:r>
            <a:r>
              <a:rPr lang="en-US" sz="1400">
                <a:cs typeface="Calibri" panose="020F0502020204030204" pitchFamily="34" charset="0"/>
              </a:rPr>
              <a:t>.</a:t>
            </a:r>
          </a:p>
          <a:p>
            <a:pPr marL="225425" indent="-225425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400" err="1">
                <a:cs typeface="Calibri" panose="020F0502020204030204" pitchFamily="34" charset="0"/>
              </a:rPr>
              <a:t>Giới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hạn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thời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gian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sử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dụng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thiết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bị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điện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tử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của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trẻ</a:t>
            </a:r>
            <a:r>
              <a:rPr lang="en-US" sz="1400"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19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557285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20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057218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90753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958509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i="0">
                <a:latin typeface="Segoe UI" panose="020B0502040204020203" pitchFamily="34" charset="0"/>
                <a:cs typeface="Segoe UI" panose="020B0502040204020203" pitchFamily="34" charset="0"/>
              </a:rPr>
              <a:t>(ngắn gọn là: Quản lý thời gian và cách sử dụng thiết bị điện tử của trẻ)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927430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6810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7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875014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25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006393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26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527774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27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08285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929955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29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88599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58740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9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30779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Việc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bỏ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quên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thế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giới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thực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khiến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chúng</a:t>
            </a:r>
            <a:r>
              <a:rPr lang="vi-VN" sz="1200">
                <a:cs typeface="Calibri" panose="020F0502020204030204" pitchFamily="34" charset="0"/>
              </a:rPr>
              <a:t> ta cô đơn hơn.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vi-VN" sz="1200" err="1">
                <a:cs typeface="Calibri" panose="020F0502020204030204" pitchFamily="34" charset="0"/>
              </a:rPr>
              <a:t>Ảnh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hưởng</a:t>
            </a:r>
            <a:r>
              <a:rPr lang="vi-VN" sz="1200">
                <a:cs typeface="Calibri" panose="020F0502020204030204" pitchFamily="34" charset="0"/>
              </a:rPr>
              <a:t> tiêu </a:t>
            </a:r>
            <a:r>
              <a:rPr lang="vi-VN" sz="1200" err="1">
                <a:cs typeface="Calibri" panose="020F0502020204030204" pitchFamily="34" charset="0"/>
              </a:rPr>
              <a:t>cực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từ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cộng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đồng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mạng</a:t>
            </a:r>
            <a:r>
              <a:rPr lang="vi-VN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Xao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nhãng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trong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học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tập</a:t>
            </a:r>
            <a:r>
              <a:rPr lang="en-US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Không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tập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trung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cho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vi-VN" sz="1200">
                <a:cs typeface="Calibri" panose="020F0502020204030204" pitchFamily="34" charset="0"/>
              </a:rPr>
              <a:t>công </a:t>
            </a:r>
            <a:r>
              <a:rPr lang="vi-VN" sz="1200" err="1">
                <a:cs typeface="Calibri" panose="020F0502020204030204" pitchFamily="34" charset="0"/>
              </a:rPr>
              <a:t>việc</a:t>
            </a:r>
            <a:r>
              <a:rPr lang="vi-VN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Có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khả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năng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tiếp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cận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các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nội</a:t>
            </a:r>
            <a:r>
              <a:rPr lang="en-US" sz="1200">
                <a:cs typeface="Calibri" panose="020F0502020204030204" pitchFamily="34" charset="0"/>
              </a:rPr>
              <a:t> dung </a:t>
            </a:r>
            <a:r>
              <a:rPr lang="en-US" sz="1200" err="1">
                <a:cs typeface="Calibri" panose="020F0502020204030204" pitchFamily="34" charset="0"/>
              </a:rPr>
              <a:t>không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lành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mạnh</a:t>
            </a:r>
            <a:r>
              <a:rPr lang="en-US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Khiến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bạn</a:t>
            </a:r>
            <a:r>
              <a:rPr lang="vi-VN" sz="1200">
                <a:cs typeface="Calibri" panose="020F0502020204030204" pitchFamily="34" charset="0"/>
              </a:rPr>
              <a:t> chi </a:t>
            </a:r>
            <a:r>
              <a:rPr lang="vi-VN" sz="1200" err="1">
                <a:cs typeface="Calibri" panose="020F0502020204030204" pitchFamily="34" charset="0"/>
              </a:rPr>
              <a:t>nhiều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tiền</a:t>
            </a:r>
            <a:r>
              <a:rPr lang="vi-VN" sz="1200">
                <a:cs typeface="Calibri" panose="020F0502020204030204" pitchFamily="34" charset="0"/>
              </a:rPr>
              <a:t> hơn</a:t>
            </a:r>
            <a:r>
              <a:rPr lang="en-US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Gây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ra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các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vấn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đề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sức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khỏe</a:t>
            </a:r>
            <a:r>
              <a:rPr lang="en-US" sz="1200">
                <a:cs typeface="Calibri" panose="020F0502020204030204" pitchFamily="34" charset="0"/>
              </a:rPr>
              <a:t>: </a:t>
            </a:r>
            <a:r>
              <a:rPr lang="en-US" sz="1200" err="1">
                <a:cs typeface="Calibri" panose="020F0502020204030204" pitchFamily="34" charset="0"/>
              </a:rPr>
              <a:t>cận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thị</a:t>
            </a:r>
            <a:r>
              <a:rPr lang="en-US" sz="1200">
                <a:cs typeface="Calibri" panose="020F0502020204030204" pitchFamily="34" charset="0"/>
              </a:rPr>
              <a:t>, </a:t>
            </a:r>
            <a:r>
              <a:rPr lang="en-US" sz="1200" err="1">
                <a:cs typeface="Calibri" panose="020F0502020204030204" pitchFamily="34" charset="0"/>
              </a:rPr>
              <a:t>đau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lưng</a:t>
            </a:r>
            <a:r>
              <a:rPr lang="en-US" sz="1200">
                <a:cs typeface="Calibri" panose="020F0502020204030204" pitchFamily="34" charset="0"/>
              </a:rPr>
              <a:t>, </a:t>
            </a:r>
            <a:r>
              <a:rPr lang="en-US" sz="1200" err="1">
                <a:cs typeface="Calibri" panose="020F0502020204030204" pitchFamily="34" charset="0"/>
              </a:rPr>
              <a:t>các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bệnh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về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cột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sống</a:t>
            </a:r>
            <a:r>
              <a:rPr lang="en-US" sz="1200">
                <a:cs typeface="Calibri" panose="020F0502020204030204" pitchFamily="34" charset="0"/>
              </a:rPr>
              <a:t>…</a:t>
            </a:r>
            <a:endParaRPr lang="vi-VN" sz="12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vi-VN" sz="1200">
                <a:cs typeface="Calibri" panose="020F0502020204030204" pitchFamily="34" charset="0"/>
              </a:rPr>
              <a:t>Gây ra </a:t>
            </a:r>
            <a:r>
              <a:rPr lang="vi-VN" sz="1200" err="1">
                <a:cs typeface="Calibri" panose="020F0502020204030204" pitchFamily="34" charset="0"/>
              </a:rPr>
              <a:t>một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số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vấn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đề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về</a:t>
            </a:r>
            <a:r>
              <a:rPr lang="vi-VN" sz="1200">
                <a:cs typeface="Calibri" panose="020F0502020204030204" pitchFamily="34" charset="0"/>
              </a:rPr>
              <a:t> tâm </a:t>
            </a:r>
            <a:r>
              <a:rPr lang="vi-VN" sz="1200" err="1">
                <a:cs typeface="Calibri" panose="020F0502020204030204" pitchFamily="34" charset="0"/>
              </a:rPr>
              <a:t>lý</a:t>
            </a:r>
            <a:r>
              <a:rPr lang="vi-VN" sz="1200">
                <a:cs typeface="Calibri" panose="020F0502020204030204" pitchFamily="34" charset="0"/>
              </a:rPr>
              <a:t>: </a:t>
            </a:r>
            <a:r>
              <a:rPr lang="vi-VN" sz="1200" err="1">
                <a:cs typeface="Calibri" panose="020F0502020204030204" pitchFamily="34" charset="0"/>
              </a:rPr>
              <a:t>chứng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rối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loạn</a:t>
            </a:r>
            <a:r>
              <a:rPr lang="vi-VN" sz="1200">
                <a:cs typeface="Calibri" panose="020F0502020204030204" pitchFamily="34" charset="0"/>
              </a:rPr>
              <a:t> lo âu, </a:t>
            </a:r>
            <a:r>
              <a:rPr lang="vi-VN" sz="1200" err="1">
                <a:cs typeface="Calibri" panose="020F0502020204030204" pitchFamily="34" charset="0"/>
              </a:rPr>
              <a:t>trầm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cảm</a:t>
            </a:r>
            <a:r>
              <a:rPr lang="en-US" sz="1200">
                <a:cs typeface="Calibri" panose="020F0502020204030204" pitchFamily="34" charset="0"/>
              </a:rPr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10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94599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0" err="1">
                <a:latin typeface="Segoe UI" panose="020B0502040204020203" pitchFamily="34" charset="0"/>
                <a:cs typeface="Segoe UI" panose="020B0502040204020203" pitchFamily="34" charset="0"/>
              </a:rPr>
              <a:t>ngắn</a:t>
            </a:r>
            <a:r>
              <a:rPr lang="en-US" sz="1200" i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200" i="0" err="1">
                <a:latin typeface="Segoe UI" panose="020B0502040204020203" pitchFamily="34" charset="0"/>
                <a:cs typeface="Segoe UI" panose="020B0502040204020203" pitchFamily="34" charset="0"/>
              </a:rPr>
              <a:t>gọn</a:t>
            </a:r>
            <a:r>
              <a:rPr lang="en-US" sz="1200" i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200" i="0" err="1">
                <a:latin typeface="Segoe UI" panose="020B0502040204020203" pitchFamily="34" charset="0"/>
                <a:cs typeface="Segoe UI" panose="020B0502040204020203" pitchFamily="34" charset="0"/>
              </a:rPr>
              <a:t>là</a:t>
            </a:r>
            <a:r>
              <a:rPr lang="en-US" sz="1200" i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200" err="1">
                <a:cs typeface="Calibri" panose="020F0502020204030204" pitchFamily="34" charset="0"/>
              </a:rPr>
              <a:t>Tổ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chức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các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trò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chơi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ngoài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trời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và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có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người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hoặc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thiết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bị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giám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sá</a:t>
            </a:r>
            <a:r>
              <a:rPr lang="en-US" sz="1200">
                <a:cs typeface="Calibri" panose="020F0502020204030204" pitchFamily="34" charset="0"/>
              </a:rPr>
              <a:t>t, </a:t>
            </a:r>
            <a:r>
              <a:rPr lang="en-US" sz="1200" err="1">
                <a:cs typeface="Calibri" panose="020F0502020204030204" pitchFamily="34" charset="0"/>
              </a:rPr>
              <a:t>như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trò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chơi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điện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tử</a:t>
            </a:r>
            <a:r>
              <a:rPr lang="en-US" sz="1200">
                <a:cs typeface="Calibri" panose="020F0502020204030204" pitchFamily="34" charset="0"/>
              </a:rPr>
              <a:t>, </a:t>
            </a:r>
            <a:r>
              <a:rPr lang="en-US" sz="1200" err="1">
                <a:cs typeface="Calibri" panose="020F0502020204030204" pitchFamily="34" charset="0"/>
              </a:rPr>
              <a:t>trò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chơi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thể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chất</a:t>
            </a:r>
            <a:r>
              <a:rPr lang="en-US" sz="1200">
                <a:cs typeface="Calibri" panose="020F0502020204030204" pitchFamily="34" charset="0"/>
              </a:rPr>
              <a:t>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14031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Trò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chơi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điện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tử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Đối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với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nhỏ</a:t>
            </a:r>
            <a:r>
              <a:rPr lang="vi-VN" sz="2200">
                <a:cs typeface="Calibri" panose="020F0502020204030204" pitchFamily="34" charset="0"/>
              </a:rPr>
              <a:t>, </a:t>
            </a:r>
            <a:r>
              <a:rPr lang="vi-VN" sz="2200" err="1">
                <a:cs typeface="Calibri" panose="020F0502020204030204" pitchFamily="34" charset="0"/>
              </a:rPr>
              <a:t>trò</a:t>
            </a:r>
            <a:r>
              <a:rPr lang="vi-VN" sz="2200">
                <a:cs typeface="Calibri" panose="020F0502020204030204" pitchFamily="34" charset="0"/>
              </a:rPr>
              <a:t> chơi </a:t>
            </a:r>
            <a:r>
              <a:rPr lang="vi-VN" sz="2200" err="1">
                <a:cs typeface="Calibri" panose="020F0502020204030204" pitchFamily="34" charset="0"/>
              </a:rPr>
              <a:t>điện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tử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tồn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tại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nhiều</a:t>
            </a:r>
            <a:r>
              <a:rPr lang="vi-VN" sz="2200">
                <a:cs typeface="Calibri" panose="020F0502020204030204" pitchFamily="34" charset="0"/>
              </a:rPr>
              <a:t> ưu </a:t>
            </a:r>
            <a:r>
              <a:rPr lang="vi-VN" sz="2200" err="1">
                <a:cs typeface="Calibri" panose="020F0502020204030204" pitchFamily="34" charset="0"/>
              </a:rPr>
              <a:t>và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nhược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điểm</a:t>
            </a:r>
            <a:r>
              <a:rPr lang="vi-VN" sz="2200">
                <a:cs typeface="Calibri" panose="020F0502020204030204" pitchFamily="34" charset="0"/>
              </a:rPr>
              <a:t>.</a:t>
            </a:r>
            <a:endParaRPr lang="en-US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Bạn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hoàn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toàn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có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kiểm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soát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những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điều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này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trò</a:t>
            </a:r>
            <a:r>
              <a:rPr lang="vi-VN" sz="2200">
                <a:cs typeface="Calibri" panose="020F0502020204030204" pitchFamily="34" charset="0"/>
              </a:rPr>
              <a:t> chơi </a:t>
            </a:r>
            <a:r>
              <a:rPr lang="vi-VN" sz="2200" err="1">
                <a:cs typeface="Calibri" panose="020F0502020204030204" pitchFamily="34" charset="0"/>
              </a:rPr>
              <a:t>điện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tử</a:t>
            </a:r>
            <a:r>
              <a:rPr lang="vi-VN" sz="2200">
                <a:cs typeface="Calibri" panose="020F0502020204030204" pitchFamily="34" charset="0"/>
              </a:rPr>
              <a:t> mang </a:t>
            </a:r>
            <a:r>
              <a:rPr lang="vi-VN" sz="2200" err="1">
                <a:cs typeface="Calibri" panose="020F0502020204030204" pitchFamily="34" charset="0"/>
              </a:rPr>
              <a:t>lại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nhiều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lợi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ích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nhất</a:t>
            </a:r>
            <a:r>
              <a:rPr lang="vi-VN" sz="2200">
                <a:cs typeface="Calibri" panose="020F0502020204030204" pitchFamily="34" charset="0"/>
              </a:rPr>
              <a:t> cho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endParaRPr lang="vi-VN"/>
          </a:p>
          <a:p>
            <a:endParaRPr lang="vi-VN"/>
          </a:p>
          <a:p>
            <a:r>
              <a:rPr lang="vi-VN"/>
              <a:t>Không cho </a:t>
            </a:r>
            <a:r>
              <a:rPr lang="vi-VN" err="1"/>
              <a:t>bé</a:t>
            </a:r>
            <a:r>
              <a:rPr lang="vi-VN"/>
              <a:t> chơi khi </a:t>
            </a:r>
            <a:r>
              <a:rPr lang="vi-VN" err="1"/>
              <a:t>còn</a:t>
            </a:r>
            <a:r>
              <a:rPr lang="vi-VN"/>
              <a:t> ở </a:t>
            </a:r>
            <a:r>
              <a:rPr lang="vi-VN" err="1"/>
              <a:t>độ</a:t>
            </a:r>
            <a:r>
              <a:rPr lang="vi-VN"/>
              <a:t> </a:t>
            </a:r>
            <a:r>
              <a:rPr lang="vi-VN" err="1"/>
              <a:t>tuổi</a:t>
            </a:r>
            <a:r>
              <a:rPr lang="vi-VN"/>
              <a:t> </a:t>
            </a:r>
            <a:r>
              <a:rPr lang="vi-VN" err="1"/>
              <a:t>mẫu</a:t>
            </a:r>
            <a:r>
              <a:rPr lang="vi-VN"/>
              <a:t> </a:t>
            </a:r>
            <a:r>
              <a:rPr lang="vi-VN" err="1"/>
              <a:t>giáo</a:t>
            </a:r>
            <a:r>
              <a:rPr lang="vi-VN"/>
              <a:t>.</a:t>
            </a: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sz="1200" err="1">
                <a:cs typeface="Calibri" panose="020F0502020204030204" pitchFamily="34" charset="0"/>
              </a:rPr>
              <a:t>Để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bé</a:t>
            </a:r>
            <a:r>
              <a:rPr lang="vi-VN" sz="1200">
                <a:cs typeface="Calibri" panose="020F0502020204030204" pitchFamily="34" charset="0"/>
              </a:rPr>
              <a:t> chơi ở </a:t>
            </a:r>
            <a:r>
              <a:rPr lang="vi-VN" sz="1200" err="1">
                <a:cs typeface="Calibri" panose="020F0502020204030204" pitchFamily="34" charset="0"/>
              </a:rPr>
              <a:t>những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khu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vực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dễ</a:t>
            </a:r>
            <a:r>
              <a:rPr lang="vi-VN" sz="1200">
                <a:cs typeface="Calibri" panose="020F0502020204030204" pitchFamily="34" charset="0"/>
              </a:rPr>
              <a:t> quan </a:t>
            </a:r>
            <a:r>
              <a:rPr lang="vi-VN" sz="1200" err="1">
                <a:cs typeface="Calibri" panose="020F0502020204030204" pitchFamily="34" charset="0"/>
              </a:rPr>
              <a:t>sát</a:t>
            </a:r>
            <a:r>
              <a:rPr lang="en-US" sz="1200">
                <a:cs typeface="Calibri" panose="020F0502020204030204" pitchFamily="34" charset="0"/>
              </a:rPr>
              <a:t>.</a:t>
            </a:r>
            <a:endParaRPr lang="en-US"/>
          </a:p>
          <a:p>
            <a:r>
              <a:rPr lang="vi-VN"/>
              <a:t>Xem qua </a:t>
            </a:r>
            <a:r>
              <a:rPr lang="vi-VN" err="1"/>
              <a:t>đánh</a:t>
            </a:r>
            <a:r>
              <a:rPr lang="vi-VN"/>
              <a:t> </a:t>
            </a:r>
            <a:r>
              <a:rPr lang="vi-VN" err="1"/>
              <a:t>giá</a:t>
            </a:r>
            <a:r>
              <a:rPr lang="vi-VN"/>
              <a:t>, </a:t>
            </a:r>
            <a:r>
              <a:rPr lang="vi-VN" err="1"/>
              <a:t>giới</a:t>
            </a:r>
            <a:r>
              <a:rPr lang="vi-VN"/>
              <a:t> </a:t>
            </a:r>
            <a:r>
              <a:rPr lang="vi-VN" err="1"/>
              <a:t>hạn</a:t>
            </a:r>
            <a:r>
              <a:rPr lang="vi-VN"/>
              <a:t> </a:t>
            </a:r>
            <a:r>
              <a:rPr lang="vi-VN" err="1"/>
              <a:t>độ</a:t>
            </a:r>
            <a:r>
              <a:rPr lang="vi-VN"/>
              <a:t> </a:t>
            </a:r>
            <a:r>
              <a:rPr lang="vi-VN" err="1"/>
              <a:t>tuổi</a:t>
            </a:r>
            <a:r>
              <a:rPr lang="vi-VN"/>
              <a:t> </a:t>
            </a:r>
            <a:r>
              <a:rPr lang="vi-VN" err="1"/>
              <a:t>và</a:t>
            </a:r>
            <a:r>
              <a:rPr lang="vi-VN"/>
              <a:t> </a:t>
            </a:r>
            <a:r>
              <a:rPr lang="vi-VN" err="1"/>
              <a:t>cảnh</a:t>
            </a:r>
            <a:r>
              <a:rPr lang="vi-VN"/>
              <a:t> </a:t>
            </a:r>
            <a:r>
              <a:rPr lang="vi-VN" err="1"/>
              <a:t>báo</a:t>
            </a:r>
            <a:r>
              <a:rPr lang="vi-VN"/>
              <a:t> </a:t>
            </a:r>
            <a:r>
              <a:rPr lang="vi-VN" err="1"/>
              <a:t>về</a:t>
            </a:r>
            <a:r>
              <a:rPr lang="vi-VN"/>
              <a:t> </a:t>
            </a:r>
            <a:r>
              <a:rPr lang="vi-VN" err="1"/>
              <a:t>nội</a:t>
            </a:r>
            <a:r>
              <a:rPr lang="vi-VN"/>
              <a:t> dung </a:t>
            </a:r>
            <a:r>
              <a:rPr lang="vi-VN" err="1"/>
              <a:t>mà</a:t>
            </a:r>
            <a:r>
              <a:rPr lang="vi-VN"/>
              <a:t> </a:t>
            </a:r>
            <a:r>
              <a:rPr lang="vi-VN" err="1"/>
              <a:t>nhà</a:t>
            </a:r>
            <a:r>
              <a:rPr lang="vi-VN"/>
              <a:t> </a:t>
            </a:r>
            <a:r>
              <a:rPr lang="vi-VN" err="1"/>
              <a:t>sản</a:t>
            </a:r>
            <a:r>
              <a:rPr lang="vi-VN"/>
              <a:t> </a:t>
            </a:r>
            <a:r>
              <a:rPr lang="vi-VN" err="1"/>
              <a:t>xuất</a:t>
            </a:r>
            <a:r>
              <a:rPr lang="vi-VN"/>
              <a:t> cung </a:t>
            </a:r>
            <a:r>
              <a:rPr lang="vi-VN" err="1"/>
              <a:t>cấp</a:t>
            </a:r>
            <a:r>
              <a:rPr lang="vi-VN"/>
              <a:t>.</a:t>
            </a: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sz="1200" err="1">
                <a:cs typeface="Calibri" panose="020F0502020204030204" pitchFamily="34" charset="0"/>
              </a:rPr>
              <a:t>Chỉ</a:t>
            </a:r>
            <a:r>
              <a:rPr lang="vi-VN" sz="1200">
                <a:cs typeface="Calibri" panose="020F0502020204030204" pitchFamily="34" charset="0"/>
              </a:rPr>
              <a:t> cho </a:t>
            </a:r>
            <a:r>
              <a:rPr lang="vi-VN" sz="1200" err="1">
                <a:cs typeface="Calibri" panose="020F0502020204030204" pitchFamily="34" charset="0"/>
              </a:rPr>
              <a:t>phép</a:t>
            </a:r>
            <a:r>
              <a:rPr lang="vi-VN" sz="1200">
                <a:cs typeface="Calibri" panose="020F0502020204030204" pitchFamily="34" charset="0"/>
              </a:rPr>
              <a:t> con chơi sau khi </a:t>
            </a:r>
            <a:r>
              <a:rPr lang="vi-VN" sz="1200" err="1">
                <a:cs typeface="Calibri" panose="020F0502020204030204" pitchFamily="34" charset="0"/>
              </a:rPr>
              <a:t>đã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hoàn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thành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bài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tập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về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nhà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và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các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nhiệm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vụ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khác</a:t>
            </a:r>
            <a:r>
              <a:rPr lang="en-US" sz="1200">
                <a:cs typeface="Calibri" panose="020F0502020204030204" pitchFamily="34" charset="0"/>
              </a:rPr>
              <a:t>.</a:t>
            </a:r>
            <a:endParaRPr lang="en-US"/>
          </a:p>
          <a:p>
            <a:r>
              <a:rPr lang="vi-VN" err="1"/>
              <a:t>Kiểm</a:t>
            </a:r>
            <a:r>
              <a:rPr lang="vi-VN"/>
              <a:t> </a:t>
            </a:r>
            <a:r>
              <a:rPr lang="vi-VN" err="1"/>
              <a:t>soát</a:t>
            </a:r>
            <a:r>
              <a:rPr lang="vi-VN"/>
              <a:t>, </a:t>
            </a:r>
            <a:r>
              <a:rPr lang="vi-VN" err="1"/>
              <a:t>giới</a:t>
            </a:r>
            <a:r>
              <a:rPr lang="vi-VN"/>
              <a:t> </a:t>
            </a:r>
            <a:r>
              <a:rPr lang="vi-VN" err="1"/>
              <a:t>hạn</a:t>
            </a:r>
            <a:r>
              <a:rPr lang="vi-VN"/>
              <a:t> </a:t>
            </a:r>
            <a:r>
              <a:rPr lang="vi-VN" err="1"/>
              <a:t>thời</a:t>
            </a:r>
            <a:r>
              <a:rPr lang="vi-VN"/>
              <a:t> gian chơi </a:t>
            </a:r>
            <a:r>
              <a:rPr lang="vi-VN" err="1"/>
              <a:t>của</a:t>
            </a:r>
            <a:r>
              <a:rPr lang="vi-VN"/>
              <a:t> </a:t>
            </a:r>
            <a:r>
              <a:rPr lang="vi-VN" err="1"/>
              <a:t>bé</a:t>
            </a:r>
            <a:r>
              <a:rPr lang="vi-VN"/>
              <a:t>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50359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ngoài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trời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Các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hoạt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động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ngoài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trời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là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một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giải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pháp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tốt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giúp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vi-VN" sz="2200">
                <a:cs typeface="Calibri" panose="020F0502020204030204" pitchFamily="34" charset="0"/>
              </a:rPr>
              <a:t> em </a:t>
            </a:r>
            <a:r>
              <a:rPr lang="vi-VN" sz="2200" err="1">
                <a:cs typeface="Calibri" panose="020F0502020204030204" pitchFamily="34" charset="0"/>
              </a:rPr>
              <a:t>và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cả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người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lớn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rời</a:t>
            </a:r>
            <a:r>
              <a:rPr lang="vi-VN" sz="2200">
                <a:cs typeface="Calibri" panose="020F0502020204030204" pitchFamily="34" charset="0"/>
              </a:rPr>
              <a:t> xa </a:t>
            </a:r>
            <a:r>
              <a:rPr lang="en-US" sz="2200" err="1">
                <a:cs typeface="Calibri" panose="020F0502020204030204" pitchFamily="34" charset="0"/>
              </a:rPr>
              <a:t>thế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giới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ảo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Một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số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hoạt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động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có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thể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tổ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chức</a:t>
            </a:r>
            <a:r>
              <a:rPr lang="en-US" sz="2200">
                <a:cs typeface="Calibri" panose="020F0502020204030204" pitchFamily="34" charset="0"/>
              </a:rPr>
              <a:t>:</a:t>
            </a:r>
          </a:p>
          <a:p>
            <a:pPr marL="818388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err="1">
                <a:cs typeface="Calibri" panose="020F0502020204030204" pitchFamily="34" charset="0"/>
              </a:rPr>
              <a:t>Các</a:t>
            </a:r>
            <a:r>
              <a:rPr lang="vi-VN" sz="2000">
                <a:cs typeface="Calibri" panose="020F0502020204030204" pitchFamily="34" charset="0"/>
              </a:rPr>
              <a:t> môn </a:t>
            </a:r>
            <a:r>
              <a:rPr lang="vi-VN" sz="2000" err="1">
                <a:cs typeface="Calibri" panose="020F0502020204030204" pitchFamily="34" charset="0"/>
              </a:rPr>
              <a:t>thể</a:t>
            </a:r>
            <a:r>
              <a:rPr lang="vi-VN" sz="2000">
                <a:cs typeface="Calibri" panose="020F0502020204030204" pitchFamily="34" charset="0"/>
              </a:rPr>
              <a:t> thao </a:t>
            </a:r>
            <a:r>
              <a:rPr lang="vi-VN" sz="2000" err="1">
                <a:cs typeface="Calibri" panose="020F0502020204030204" pitchFamily="34" charset="0"/>
              </a:rPr>
              <a:t>ngoài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trời</a:t>
            </a:r>
            <a:r>
              <a:rPr lang="vi-VN" sz="2000">
                <a:cs typeface="Calibri" panose="020F0502020204030204" pitchFamily="34" charset="0"/>
              </a:rPr>
              <a:t>: </a:t>
            </a:r>
            <a:r>
              <a:rPr lang="vi-VN" sz="2000" err="1">
                <a:cs typeface="Calibri" panose="020F0502020204030204" pitchFamily="34" charset="0"/>
              </a:rPr>
              <a:t>chạy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bộ</a:t>
            </a:r>
            <a:r>
              <a:rPr lang="vi-VN" sz="2000">
                <a:cs typeface="Calibri" panose="020F0502020204030204" pitchFamily="34" charset="0"/>
              </a:rPr>
              <a:t>, bơi </a:t>
            </a:r>
            <a:r>
              <a:rPr lang="vi-VN" sz="2000" err="1">
                <a:cs typeface="Calibri" panose="020F0502020204030204" pitchFamily="34" charset="0"/>
              </a:rPr>
              <a:t>lội</a:t>
            </a:r>
            <a:r>
              <a:rPr lang="vi-VN" sz="2000">
                <a:cs typeface="Calibri" panose="020F0502020204030204" pitchFamily="34" charset="0"/>
              </a:rPr>
              <a:t>, </a:t>
            </a:r>
            <a:r>
              <a:rPr lang="vi-VN" sz="2000" err="1">
                <a:cs typeface="Calibri" panose="020F0502020204030204" pitchFamily="34" charset="0"/>
              </a:rPr>
              <a:t>bóng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đá</a:t>
            </a:r>
            <a:r>
              <a:rPr lang="vi-VN" sz="2000">
                <a:cs typeface="Calibri" panose="020F0502020204030204" pitchFamily="34" charset="0"/>
              </a:rPr>
              <a:t>, </a:t>
            </a:r>
            <a:r>
              <a:rPr lang="vi-VN" sz="2000" err="1">
                <a:cs typeface="Calibri" panose="020F0502020204030204" pitchFamily="34" charset="0"/>
              </a:rPr>
              <a:t>bóng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rổ</a:t>
            </a:r>
            <a:r>
              <a:rPr lang="vi-VN" sz="2000">
                <a:cs typeface="Calibri" panose="020F0502020204030204" pitchFamily="34" charset="0"/>
              </a:rPr>
              <a:t>, …</a:t>
            </a:r>
          </a:p>
          <a:p>
            <a:pPr marL="818388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err="1">
                <a:cs typeface="Calibri" panose="020F0502020204030204" pitchFamily="34" charset="0"/>
              </a:rPr>
              <a:t>Các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hoạt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động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tập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thể</a:t>
            </a:r>
            <a:r>
              <a:rPr lang="vi-VN" sz="2000">
                <a:cs typeface="Calibri" panose="020F0502020204030204" pitchFamily="34" charset="0"/>
              </a:rPr>
              <a:t>: </a:t>
            </a:r>
            <a:r>
              <a:rPr lang="vi-VN" sz="2000" err="1">
                <a:cs typeface="Calibri" panose="020F0502020204030204" pitchFamily="34" charset="0"/>
              </a:rPr>
              <a:t>cắm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trại</a:t>
            </a:r>
            <a:r>
              <a:rPr lang="en-US" sz="2000">
                <a:cs typeface="Calibri" panose="020F0502020204030204" pitchFamily="34" charset="0"/>
              </a:rPr>
              <a:t>, </a:t>
            </a:r>
            <a:r>
              <a:rPr lang="en-US" sz="2000" err="1">
                <a:cs typeface="Calibri" panose="020F0502020204030204" pitchFamily="34" charset="0"/>
              </a:rPr>
              <a:t>dã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ngoại</a:t>
            </a:r>
            <a:r>
              <a:rPr lang="vi-VN" sz="2000">
                <a:cs typeface="Calibri" panose="020F0502020204030204" pitchFamily="34" charset="0"/>
              </a:rPr>
              <a:t>, tham quan, du </a:t>
            </a:r>
            <a:r>
              <a:rPr lang="vi-VN" sz="2000" err="1">
                <a:cs typeface="Calibri" panose="020F0502020204030204" pitchFamily="34" charset="0"/>
              </a:rPr>
              <a:t>lịch</a:t>
            </a:r>
            <a:r>
              <a:rPr lang="vi-VN" sz="2000">
                <a:cs typeface="Calibri" panose="020F0502020204030204" pitchFamily="34" charset="0"/>
              </a:rPr>
              <a:t>, </a:t>
            </a:r>
            <a:r>
              <a:rPr lang="en-US" sz="2000">
                <a:cs typeface="Calibri" panose="020F0502020204030204" pitchFamily="34" charset="0"/>
              </a:rPr>
              <a:t>…</a:t>
            </a:r>
            <a:endParaRPr lang="vi-VN" sz="2000">
              <a:cs typeface="Calibri" panose="020F0502020204030204" pitchFamily="34" charset="0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362344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71048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44B0A-49D5-4FC8-8CE6-3C9DE66EBE19}" type="datetime1">
              <a:rPr lang="en-US" smtClean="0"/>
              <a:t>2022-08-03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537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A379-7E79-478C-BFB9-C602DBC43CD2}" type="datetime1">
              <a:rPr lang="en-US" smtClean="0"/>
              <a:t>2022-08-03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00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9EDDA-53FB-4BD7-8DC7-43F381F5D369}" type="datetime1">
              <a:rPr lang="en-US" smtClean="0"/>
              <a:t>2022-08-03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348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aseline="0"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3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B3648-493C-49D9-BEDF-0454673E2FAA}" type="datetime1">
              <a:rPr lang="en-US" smtClean="0"/>
              <a:t>2022-08-03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5230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ECCF0-28AA-4268-9D56-06734FEDA0FC}" type="datetime1">
              <a:rPr lang="en-US" smtClean="0"/>
              <a:t>2022-08-03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526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8A815-67F9-483B-9021-4CA5F1C56CE7}" type="datetime1">
              <a:rPr lang="en-US" smtClean="0"/>
              <a:t>2022-08-03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04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5F39C-3442-4F0B-806F-DD9079B09448}" type="datetime1">
              <a:rPr lang="en-US" smtClean="0"/>
              <a:t>2022-08-03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46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3818F-81C3-4375-B7BB-40F5CE534DA0}" type="datetime1">
              <a:rPr lang="en-US" smtClean="0"/>
              <a:t>2022-08-03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358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C8F5DBE-D03B-4FE0-B009-F2F90AFEE4D3}" type="datetime1">
              <a:rPr lang="en-US" smtClean="0"/>
              <a:t>2022-08-03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5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83FB4-1B8F-449F-B395-C3475A0B9DAB}" type="datetime1">
              <a:rPr lang="en-US" smtClean="0"/>
              <a:t>2022-08-03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6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08/2022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HCMUS – KỸ NĂNG MỀM – NHÓM 06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598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vnexpress.net/quan-ly-con-su-dung-thiet-bi-thong-minh-hieu-qua-3106641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dnd.vn/xa-hoi/cac-van-de/bai-1-the-gioi-ao-nhan-chim-giac-mo-tre-62630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3149" y="1796755"/>
            <a:ext cx="8685700" cy="2150719"/>
          </a:xfrm>
          <a:noFill/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4800">
                <a:solidFill>
                  <a:schemeClr val="accent2"/>
                </a:solidFill>
              </a:rPr>
              <a:t>Giải pháp cho thực trạng</a:t>
            </a:r>
            <a:br>
              <a:rPr lang="en-US" sz="4800">
                <a:solidFill>
                  <a:schemeClr val="accent2"/>
                </a:solidFill>
              </a:rPr>
            </a:br>
            <a:r>
              <a:rPr lang="en-US" sz="4800" b="1">
                <a:solidFill>
                  <a:schemeClr val="accent2"/>
                </a:solidFill>
              </a:rPr>
              <a:t>NGHIỆN THẾ GIỚI ẢO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5045" y="4575484"/>
            <a:ext cx="5621909" cy="1141851"/>
          </a:xfrm>
          <a:noFill/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080808"/>
                </a:solidFill>
              </a:rPr>
              <a:t>Kỹ năng mềm – Nhóm 06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039A27-0A4A-16C0-30A2-31CB482B0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Việc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bỏ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quên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thế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thực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khiến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chúng</a:t>
            </a:r>
            <a:r>
              <a:rPr lang="vi-VN" sz="2400">
                <a:cs typeface="Calibri" panose="020F0502020204030204" pitchFamily="34" charset="0"/>
              </a:rPr>
              <a:t> ta cô đơn hơn.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Ảnh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hưởng</a:t>
            </a:r>
            <a:r>
              <a:rPr lang="vi-VN" sz="2400">
                <a:cs typeface="Calibri" panose="020F0502020204030204" pitchFamily="34" charset="0"/>
              </a:rPr>
              <a:t> tiêu </a:t>
            </a:r>
            <a:r>
              <a:rPr lang="vi-VN" sz="2400" err="1">
                <a:cs typeface="Calibri" panose="020F0502020204030204" pitchFamily="34" charset="0"/>
              </a:rPr>
              <a:t>cực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từ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cộng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đồng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mạng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Xao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nhãng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trong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>
                <a:cs typeface="Calibri" panose="020F0502020204030204" pitchFamily="34" charset="0"/>
              </a:rPr>
              <a:t>công </a:t>
            </a:r>
            <a:r>
              <a:rPr lang="vi-VN" sz="2400" err="1">
                <a:cs typeface="Calibri" panose="020F0502020204030204" pitchFamily="34" charset="0"/>
              </a:rPr>
              <a:t>việc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và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học</a:t>
            </a:r>
            <a:r>
              <a:rPr lang="vi-VN" sz="2400">
                <a:cs typeface="Calibri" panose="020F0502020204030204" pitchFamily="34" charset="0"/>
              </a:rPr>
              <a:t> t</a:t>
            </a:r>
            <a:r>
              <a:rPr lang="en-US" sz="2400" err="1">
                <a:cs typeface="Calibri" panose="020F0502020204030204" pitchFamily="34" charset="0"/>
              </a:rPr>
              <a:t>ập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Khiến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bạn</a:t>
            </a:r>
            <a:r>
              <a:rPr lang="vi-VN" sz="2400">
                <a:cs typeface="Calibri" panose="020F0502020204030204" pitchFamily="34" charset="0"/>
              </a:rPr>
              <a:t> chi </a:t>
            </a:r>
            <a:r>
              <a:rPr lang="vi-VN" sz="2400" err="1">
                <a:cs typeface="Calibri" panose="020F0502020204030204" pitchFamily="34" charset="0"/>
              </a:rPr>
              <a:t>nhiều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tiền</a:t>
            </a:r>
            <a:r>
              <a:rPr lang="vi-VN" sz="2400">
                <a:cs typeface="Calibri" panose="020F0502020204030204" pitchFamily="34" charset="0"/>
              </a:rPr>
              <a:t> hơn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Gây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ra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vấn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đề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sức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khoẻ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về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thể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chất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tâm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lý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7" name="Tiêu đề 1">
            <a:extLst>
              <a:ext uri="{FF2B5EF4-FFF2-40B4-BE49-F238E27FC236}">
                <a16:creationId xmlns:a16="http://schemas.microsoft.com/office/drawing/2014/main" id="{6070035D-58E4-4A9C-ACA3-3DEEB9FEC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accent2"/>
                </a:solidFill>
              </a:rPr>
              <a:t>Lý do nên cai nghiện “thế giới ảo” – 2</a:t>
            </a:r>
            <a:endParaRPr lang="vi-VN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370DF5-3D17-230B-2B7C-FCEE8AFB8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62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Giải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pháp</a:t>
            </a:r>
            <a:r>
              <a:rPr lang="en-US" sz="5400">
                <a:solidFill>
                  <a:schemeClr val="accent2"/>
                </a:solidFill>
              </a:rPr>
              <a:t> 1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98721" cy="4023360"/>
          </a:xfrm>
        </p:spPr>
        <p:txBody>
          <a:bodyPr>
            <a:normAutofit lnSpcReduction="10000"/>
          </a:bodyPr>
          <a:lstStyle/>
          <a:p>
            <a:pPr marL="0" lvl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Chơi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trò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chơi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điện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tử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và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tham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gia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các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hoạt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động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ngoài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trời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phù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hợp</a:t>
            </a:r>
            <a:endParaRPr lang="en-US" sz="4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9EA407-CD36-7932-9A8B-FF4C6E4E3A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8238" y="2377986"/>
            <a:ext cx="4937125" cy="295927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ABE7E-7BB1-482E-F807-14374A1B8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53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Hình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thức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thực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hiện</a:t>
            </a:r>
            <a:r>
              <a:rPr lang="en-US" sz="5400">
                <a:solidFill>
                  <a:schemeClr val="accent2"/>
                </a:solidFill>
              </a:rPr>
              <a:t> – 1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Trò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chơi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điện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tử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Các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quy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tắc</a:t>
            </a:r>
            <a:endParaRPr lang="en-US" sz="2200">
              <a:cs typeface="Calibri" panose="020F0502020204030204" pitchFamily="34" charset="0"/>
            </a:endParaRPr>
          </a:p>
          <a:p>
            <a:pPr marL="818388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err="1">
                <a:cs typeface="Calibri" panose="020F0502020204030204" pitchFamily="34" charset="0"/>
              </a:rPr>
              <a:t>Quản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lý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cách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chơi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và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thời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gian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chơi</a:t>
            </a:r>
            <a:r>
              <a:rPr lang="en-US" sz="2000">
                <a:cs typeface="Calibri" panose="020F0502020204030204" pitchFamily="34" charset="0"/>
              </a:rPr>
              <a:t>.</a:t>
            </a:r>
          </a:p>
          <a:p>
            <a:pPr marL="818388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>
                <a:cs typeface="Calibri" panose="020F0502020204030204" pitchFamily="34" charset="0"/>
              </a:rPr>
              <a:t>Chơi chung </a:t>
            </a:r>
            <a:r>
              <a:rPr lang="en-US" sz="2000" err="1">
                <a:cs typeface="Calibri" panose="020F0502020204030204" pitchFamily="34" charset="0"/>
              </a:rPr>
              <a:t>và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làm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gương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cho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bé</a:t>
            </a:r>
            <a:r>
              <a:rPr lang="en-US" sz="2000">
                <a:cs typeface="Calibri" panose="020F0502020204030204" pitchFamily="34" charset="0"/>
              </a:rPr>
              <a:t>.</a:t>
            </a:r>
            <a:endParaRPr lang="vi-VN" sz="2000">
              <a:cs typeface="Calibri" panose="020F0502020204030204" pitchFamily="34" charset="0"/>
            </a:endParaRPr>
          </a:p>
          <a:p>
            <a:pPr marL="818388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>
                <a:cs typeface="Calibri" panose="020F0502020204030204" pitchFamily="34" charset="0"/>
              </a:rPr>
              <a:t>Theo </a:t>
            </a:r>
            <a:r>
              <a:rPr lang="vi-VN" sz="2000" err="1">
                <a:cs typeface="Calibri" panose="020F0502020204030204" pitchFamily="34" charset="0"/>
              </a:rPr>
              <a:t>dõi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mọi</a:t>
            </a:r>
            <a:r>
              <a:rPr lang="vi-VN" sz="2000">
                <a:cs typeface="Calibri" panose="020F0502020204030204" pitchFamily="34" charset="0"/>
              </a:rPr>
              <a:t> tương </a:t>
            </a:r>
            <a:r>
              <a:rPr lang="vi-VN" sz="2000" err="1">
                <a:cs typeface="Calibri" panose="020F0502020204030204" pitchFamily="34" charset="0"/>
              </a:rPr>
              <a:t>tác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mà</a:t>
            </a:r>
            <a:r>
              <a:rPr lang="vi-VN" sz="2000">
                <a:cs typeface="Calibri" panose="020F0502020204030204" pitchFamily="34" charset="0"/>
              </a:rPr>
              <a:t> con </a:t>
            </a:r>
            <a:r>
              <a:rPr lang="vi-VN" sz="2000" err="1">
                <a:cs typeface="Calibri" panose="020F0502020204030204" pitchFamily="34" charset="0"/>
              </a:rPr>
              <a:t>đã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thực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hiện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với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người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lạ</a:t>
            </a:r>
            <a:r>
              <a:rPr lang="en-US" sz="2000"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131A1B-A82E-01B8-CA0A-978C5C8F6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855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Hình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thức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thực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hiện</a:t>
            </a:r>
            <a:r>
              <a:rPr lang="en-US" sz="5400">
                <a:solidFill>
                  <a:schemeClr val="accent2"/>
                </a:solidFill>
              </a:rPr>
              <a:t> – 2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ngoài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trời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Các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môn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thể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thao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ngoài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trời</a:t>
            </a:r>
            <a:r>
              <a:rPr lang="en-US" sz="2200">
                <a:cs typeface="Calibri" panose="020F0502020204030204" pitchFamily="34" charset="0"/>
              </a:rPr>
              <a:t>: </a:t>
            </a:r>
            <a:r>
              <a:rPr lang="en-US" sz="2200" err="1">
                <a:cs typeface="Calibri" panose="020F0502020204030204" pitchFamily="34" charset="0"/>
              </a:rPr>
              <a:t>chạy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bộ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bơi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lội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bóng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đá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bóng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rổ</a:t>
            </a:r>
            <a:r>
              <a:rPr lang="en-US" sz="2200">
                <a:cs typeface="Calibri" panose="020F0502020204030204" pitchFamily="34" charset="0"/>
              </a:rPr>
              <a:t>, …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Các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hoạt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động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tập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thể</a:t>
            </a:r>
            <a:r>
              <a:rPr lang="en-US" sz="2200">
                <a:cs typeface="Calibri" panose="020F0502020204030204" pitchFamily="34" charset="0"/>
              </a:rPr>
              <a:t>: </a:t>
            </a:r>
            <a:r>
              <a:rPr lang="en-US" sz="2200" err="1">
                <a:cs typeface="Calibri" panose="020F0502020204030204" pitchFamily="34" charset="0"/>
              </a:rPr>
              <a:t>cắm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trại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dã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ngoại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tham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quan</a:t>
            </a:r>
            <a:r>
              <a:rPr lang="en-US" sz="2200">
                <a:cs typeface="Calibri" panose="020F0502020204030204" pitchFamily="34" charset="0"/>
              </a:rPr>
              <a:t>, …</a:t>
            </a: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FC6AB-9C27-0EE3-8B8C-DC20D68B6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2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vi-VN" sz="5400">
                <a:solidFill>
                  <a:schemeClr val="accent2"/>
                </a:solidFill>
              </a:rPr>
              <a:t>Ưu điểm</a:t>
            </a:r>
            <a:r>
              <a:rPr lang="en-US" sz="5400">
                <a:solidFill>
                  <a:schemeClr val="accent2"/>
                </a:solidFill>
              </a:rPr>
              <a:t> – 1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Trò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chơi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điện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tử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Kết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bạn</a:t>
            </a:r>
            <a:r>
              <a:rPr lang="vi-VN" sz="2200">
                <a:cs typeface="Calibri" panose="020F0502020204030204" pitchFamily="34" charset="0"/>
              </a:rPr>
              <a:t> v</a:t>
            </a:r>
            <a:r>
              <a:rPr lang="en-US" sz="2200">
                <a:cs typeface="Calibri" panose="020F0502020204030204" pitchFamily="34" charset="0"/>
              </a:rPr>
              <a:t>à</a:t>
            </a:r>
            <a:r>
              <a:rPr lang="vi-VN" sz="2200">
                <a:cs typeface="Calibri" panose="020F0502020204030204" pitchFamily="34" charset="0"/>
              </a:rPr>
              <a:t> nâng cao </a:t>
            </a:r>
            <a:r>
              <a:rPr lang="vi-VN" sz="2200" err="1">
                <a:cs typeface="Calibri" panose="020F0502020204030204" pitchFamily="34" charset="0"/>
              </a:rPr>
              <a:t>khả</a:t>
            </a:r>
            <a:r>
              <a:rPr lang="vi-VN" sz="2200">
                <a:cs typeface="Calibri" panose="020F0502020204030204" pitchFamily="34" charset="0"/>
              </a:rPr>
              <a:t> năng </a:t>
            </a:r>
            <a:r>
              <a:rPr lang="vi-VN" sz="2200" err="1">
                <a:cs typeface="Calibri" panose="020F0502020204030204" pitchFamily="34" charset="0"/>
              </a:rPr>
              <a:t>làm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việc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nhóm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Rèn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luyện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khả</a:t>
            </a:r>
            <a:r>
              <a:rPr lang="vi-VN" sz="2200">
                <a:cs typeface="Calibri" panose="020F0502020204030204" pitchFamily="34" charset="0"/>
              </a:rPr>
              <a:t> năng đưa ra </a:t>
            </a:r>
            <a:r>
              <a:rPr lang="vi-VN" sz="2200" err="1">
                <a:cs typeface="Calibri" panose="020F0502020204030204" pitchFamily="34" charset="0"/>
              </a:rPr>
              <a:t>quyết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định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Tăng </a:t>
            </a:r>
            <a:r>
              <a:rPr lang="vi-VN" sz="2200" err="1">
                <a:cs typeface="Calibri" panose="020F0502020204030204" pitchFamily="34" charset="0"/>
              </a:rPr>
              <a:t>khả</a:t>
            </a:r>
            <a:r>
              <a:rPr lang="vi-VN" sz="2200">
                <a:cs typeface="Calibri" panose="020F0502020204030204" pitchFamily="34" charset="0"/>
              </a:rPr>
              <a:t> năng </a:t>
            </a:r>
            <a:r>
              <a:rPr lang="vi-VN" sz="2200" err="1">
                <a:cs typeface="Calibri" panose="020F0502020204030204" pitchFamily="34" charset="0"/>
              </a:rPr>
              <a:t>sáng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tạo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Tăng </a:t>
            </a:r>
            <a:r>
              <a:rPr lang="vi-VN" sz="2200" err="1">
                <a:cs typeface="Calibri" panose="020F0502020204030204" pitchFamily="34" charset="0"/>
              </a:rPr>
              <a:t>khả</a:t>
            </a:r>
            <a:r>
              <a:rPr lang="vi-VN" sz="2200">
                <a:cs typeface="Calibri" panose="020F0502020204030204" pitchFamily="34" charset="0"/>
              </a:rPr>
              <a:t> năng </a:t>
            </a:r>
            <a:r>
              <a:rPr lang="vi-VN" sz="2200" err="1">
                <a:cs typeface="Calibri" panose="020F0502020204030204" pitchFamily="34" charset="0"/>
              </a:rPr>
              <a:t>phối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hợp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giữa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mắt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và</a:t>
            </a:r>
            <a:r>
              <a:rPr lang="vi-VN" sz="2200">
                <a:cs typeface="Calibri" panose="020F0502020204030204" pitchFamily="34" charset="0"/>
              </a:rPr>
              <a:t> tay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Kích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thích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các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hoạt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động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của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não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bộ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2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D6E7-6F69-4C1A-47D8-1CE479DB9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48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vi-VN" sz="5400">
                <a:solidFill>
                  <a:schemeClr val="accent2"/>
                </a:solidFill>
              </a:rPr>
              <a:t>Ưu điểm</a:t>
            </a:r>
            <a:r>
              <a:rPr lang="en-US" sz="5400">
                <a:solidFill>
                  <a:schemeClr val="accent2"/>
                </a:solidFill>
              </a:rPr>
              <a:t> – 2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ngoài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trời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Cơ </a:t>
            </a:r>
            <a:r>
              <a:rPr lang="vi-VN" sz="2200" err="1">
                <a:cs typeface="Calibri" panose="020F0502020204030204" pitchFamily="34" charset="0"/>
              </a:rPr>
              <a:t>hội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học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hỏi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những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điều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mới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lạ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Phát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triển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toàn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diện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từ</a:t>
            </a:r>
            <a:r>
              <a:rPr lang="vi-VN" sz="2200">
                <a:cs typeface="Calibri" panose="020F0502020204030204" pitchFamily="34" charset="0"/>
              </a:rPr>
              <a:t> tư duy </a:t>
            </a:r>
            <a:r>
              <a:rPr lang="vi-VN" sz="2200" err="1">
                <a:cs typeface="Calibri" panose="020F0502020204030204" pitchFamily="34" charset="0"/>
              </a:rPr>
              <a:t>đến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sức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khỏe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chất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Thúc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đẩy</a:t>
            </a:r>
            <a:r>
              <a:rPr lang="vi-VN" sz="2200">
                <a:cs typeface="Calibri" panose="020F0502020204030204" pitchFamily="34" charset="0"/>
              </a:rPr>
              <a:t> gia </a:t>
            </a:r>
            <a:r>
              <a:rPr lang="en-US" sz="2200" err="1">
                <a:cs typeface="Calibri" panose="020F0502020204030204" pitchFamily="34" charset="0"/>
              </a:rPr>
              <a:t>tăng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tính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sáng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tạo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từ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sớm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Tạo</a:t>
            </a:r>
            <a:r>
              <a:rPr lang="vi-VN" sz="2200">
                <a:cs typeface="Calibri" panose="020F0502020204030204" pitchFamily="34" charset="0"/>
              </a:rPr>
              <a:t> cơ </a:t>
            </a:r>
            <a:r>
              <a:rPr lang="vi-VN" sz="2200" err="1">
                <a:cs typeface="Calibri" panose="020F0502020204030204" pitchFamily="34" charset="0"/>
              </a:rPr>
              <a:t>hội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học</a:t>
            </a:r>
            <a:r>
              <a:rPr lang="vi-VN" sz="2200">
                <a:cs typeface="Calibri" panose="020F0502020204030204" pitchFamily="34" charset="0"/>
              </a:rPr>
              <a:t> thêm </a:t>
            </a:r>
            <a:r>
              <a:rPr lang="vi-VN" sz="2200" err="1">
                <a:cs typeface="Calibri" panose="020F0502020204030204" pitchFamily="34" charset="0"/>
              </a:rPr>
              <a:t>các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kỹ</a:t>
            </a:r>
            <a:r>
              <a:rPr lang="vi-VN" sz="2200">
                <a:cs typeface="Calibri" panose="020F0502020204030204" pitchFamily="34" charset="0"/>
              </a:rPr>
              <a:t> năng </a:t>
            </a:r>
            <a:r>
              <a:rPr lang="vi-VN" sz="2200" err="1">
                <a:cs typeface="Calibri" panose="020F0502020204030204" pitchFamily="34" charset="0"/>
              </a:rPr>
              <a:t>xã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hội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Phát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triển</a:t>
            </a:r>
            <a:r>
              <a:rPr lang="vi-VN" sz="2200">
                <a:cs typeface="Calibri" panose="020F0502020204030204" pitchFamily="34" charset="0"/>
              </a:rPr>
              <a:t> tinh </a:t>
            </a:r>
            <a:r>
              <a:rPr lang="vi-VN" sz="2200" err="1">
                <a:cs typeface="Calibri" panose="020F0502020204030204" pitchFamily="34" charset="0"/>
              </a:rPr>
              <a:t>thần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sống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tích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cực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973B6-6FDE-0528-BE62-9CE701175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99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vi-VN" sz="5400">
                <a:solidFill>
                  <a:schemeClr val="accent2"/>
                </a:solidFill>
              </a:rPr>
              <a:t>Ưu điểm</a:t>
            </a:r>
            <a:r>
              <a:rPr lang="en-US" sz="5400">
                <a:solidFill>
                  <a:schemeClr val="accent2"/>
                </a:solidFill>
              </a:rPr>
              <a:t> – 3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ngoài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trời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Giúp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hoàn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thiện</a:t>
            </a:r>
            <a:r>
              <a:rPr lang="vi-VN" sz="2200">
                <a:cs typeface="Calibri" panose="020F0502020204030204" pitchFamily="34" charset="0"/>
              </a:rPr>
              <a:t> nhân </a:t>
            </a:r>
            <a:r>
              <a:rPr lang="vi-VN" sz="2200" err="1">
                <a:cs typeface="Calibri" panose="020F0502020204030204" pitchFamily="34" charset="0"/>
              </a:rPr>
              <a:t>cách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Cải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khả</a:t>
            </a:r>
            <a:r>
              <a:rPr lang="vi-VN" sz="2200">
                <a:cs typeface="Calibri" panose="020F0502020204030204" pitchFamily="34" charset="0"/>
              </a:rPr>
              <a:t> năng </a:t>
            </a:r>
            <a:r>
              <a:rPr lang="vi-VN" sz="2200" err="1">
                <a:cs typeface="Calibri" panose="020F0502020204030204" pitchFamily="34" charset="0"/>
              </a:rPr>
              <a:t>tập</a:t>
            </a:r>
            <a:r>
              <a:rPr lang="vi-VN" sz="2200">
                <a:cs typeface="Calibri" panose="020F0502020204030204" pitchFamily="34" charset="0"/>
              </a:rPr>
              <a:t> trung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Xây </a:t>
            </a:r>
            <a:r>
              <a:rPr lang="vi-VN" sz="2200" err="1">
                <a:cs typeface="Calibri" panose="020F0502020204030204" pitchFamily="34" charset="0"/>
              </a:rPr>
              <a:t>dựng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tình</a:t>
            </a:r>
            <a:r>
              <a:rPr lang="vi-VN" sz="2200">
                <a:cs typeface="Calibri" panose="020F0502020204030204" pitchFamily="34" charset="0"/>
              </a:rPr>
              <a:t> yêu thiên nhiên </a:t>
            </a:r>
            <a:r>
              <a:rPr lang="vi-VN" sz="2200" err="1">
                <a:cs typeface="Calibri" panose="020F0502020204030204" pitchFamily="34" charset="0"/>
              </a:rPr>
              <a:t>và</a:t>
            </a:r>
            <a:r>
              <a:rPr lang="vi-VN" sz="2200">
                <a:cs typeface="Calibri" panose="020F0502020204030204" pitchFamily="34" charset="0"/>
              </a:rPr>
              <a:t> môi </a:t>
            </a:r>
            <a:r>
              <a:rPr lang="vi-VN" sz="2200" err="1">
                <a:cs typeface="Calibri" panose="020F0502020204030204" pitchFamily="34" charset="0"/>
              </a:rPr>
              <a:t>trường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Hoàn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lối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sống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lành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mạnh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rời</a:t>
            </a:r>
            <a:r>
              <a:rPr lang="vi-VN" sz="2200">
                <a:cs typeface="Calibri" panose="020F0502020204030204" pitchFamily="34" charset="0"/>
              </a:rPr>
              <a:t> xa </a:t>
            </a:r>
            <a:r>
              <a:rPr lang="en-US" sz="2200" err="1">
                <a:cs typeface="Calibri" panose="020F0502020204030204" pitchFamily="34" charset="0"/>
              </a:rPr>
              <a:t>thế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giới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ảo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5CB37-A6DA-33DF-6E8C-1A465C3D6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5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Nhược</a:t>
            </a:r>
            <a:r>
              <a:rPr lang="vi-VN" sz="5400">
                <a:solidFill>
                  <a:schemeClr val="accent2"/>
                </a:solidFill>
              </a:rPr>
              <a:t> điểm</a:t>
            </a:r>
            <a:r>
              <a:rPr lang="en-US" sz="5400">
                <a:solidFill>
                  <a:schemeClr val="accent2"/>
                </a:solidFill>
              </a:rPr>
              <a:t> – 1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Trò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chơi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điện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tử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Tính</a:t>
            </a:r>
            <a:r>
              <a:rPr lang="vi-VN" sz="2200">
                <a:cs typeface="Calibri" panose="020F0502020204030204" pitchFamily="34" charset="0"/>
              </a:rPr>
              <a:t> gây </a:t>
            </a:r>
            <a:r>
              <a:rPr lang="vi-VN" sz="2200" err="1">
                <a:cs typeface="Calibri" panose="020F0502020204030204" pitchFamily="34" charset="0"/>
              </a:rPr>
              <a:t>nghiện</a:t>
            </a:r>
            <a:r>
              <a:rPr lang="vi-VN" sz="2200">
                <a:cs typeface="Calibri" panose="020F0502020204030204" pitchFamily="34" charset="0"/>
              </a:rPr>
              <a:t> cao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Tốn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thời</a:t>
            </a:r>
            <a:r>
              <a:rPr lang="vi-VN" sz="2200">
                <a:cs typeface="Calibri" panose="020F0502020204030204" pitchFamily="34" charset="0"/>
              </a:rPr>
              <a:t> gian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Lạm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dụng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có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gây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ảnh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hưởng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đến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sức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khỏe</a:t>
            </a:r>
            <a:r>
              <a:rPr lang="vi-VN" sz="2200">
                <a:cs typeface="Calibri" panose="020F0502020204030204" pitchFamily="34" charset="0"/>
              </a:rPr>
              <a:t>: </a:t>
            </a:r>
            <a:r>
              <a:rPr lang="vi-VN" sz="2200" err="1">
                <a:cs typeface="Calibri" panose="020F0502020204030204" pitchFamily="34" charset="0"/>
              </a:rPr>
              <a:t>giảm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thị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lực</a:t>
            </a:r>
            <a:r>
              <a:rPr lang="vi-VN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mệt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mỏi</a:t>
            </a:r>
            <a:r>
              <a:rPr lang="en-US" sz="2200">
                <a:cs typeface="Calibri" panose="020F0502020204030204" pitchFamily="34" charset="0"/>
              </a:rPr>
              <a:t>, …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Một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số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trò</a:t>
            </a:r>
            <a:r>
              <a:rPr lang="vi-VN" sz="2200">
                <a:cs typeface="Calibri" panose="020F0502020204030204" pitchFamily="34" charset="0"/>
              </a:rPr>
              <a:t> chơi </a:t>
            </a:r>
            <a:r>
              <a:rPr lang="vi-VN" sz="2200" err="1">
                <a:cs typeface="Calibri" panose="020F0502020204030204" pitchFamily="34" charset="0"/>
              </a:rPr>
              <a:t>có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hình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ảnh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bạo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lực</a:t>
            </a:r>
            <a:r>
              <a:rPr lang="vi-VN" sz="2200">
                <a:cs typeface="Calibri" panose="020F0502020204030204" pitchFamily="34" charset="0"/>
              </a:rPr>
              <a:t>, thông tin sai </a:t>
            </a:r>
            <a:r>
              <a:rPr lang="vi-VN" sz="2200" err="1">
                <a:cs typeface="Calibri" panose="020F0502020204030204" pitchFamily="34" charset="0"/>
              </a:rPr>
              <a:t>lệch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ảnh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hưởng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trực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tiếp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đến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nhỏ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41B7E8-D75F-0928-26A3-137745CFF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978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accent2"/>
                </a:solidFill>
              </a:rPr>
              <a:t>Nhược</a:t>
            </a:r>
            <a:r>
              <a:rPr lang="vi-VN" sz="5400">
                <a:solidFill>
                  <a:schemeClr val="accent2"/>
                </a:solidFill>
              </a:rPr>
              <a:t> điểm</a:t>
            </a:r>
            <a:r>
              <a:rPr lang="en-US" sz="5400">
                <a:solidFill>
                  <a:schemeClr val="accent2"/>
                </a:solidFill>
              </a:rPr>
              <a:t> – 2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ngoài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trời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Ít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thời</a:t>
            </a:r>
            <a:r>
              <a:rPr lang="vi-VN" sz="2200">
                <a:cs typeface="Calibri" panose="020F0502020204030204" pitchFamily="34" charset="0"/>
              </a:rPr>
              <a:t> gian ở </a:t>
            </a:r>
            <a:r>
              <a:rPr lang="vi-VN" sz="2200" err="1">
                <a:cs typeface="Calibri" panose="020F0502020204030204" pitchFamily="34" charset="0"/>
              </a:rPr>
              <a:t>nhà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vi-VN" sz="2200" err="1">
                <a:cs typeface="Calibri" panose="020F0502020204030204" pitchFamily="34" charset="0"/>
              </a:rPr>
              <a:t>thiếu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thời</a:t>
            </a:r>
            <a:r>
              <a:rPr lang="vi-VN" sz="2200">
                <a:cs typeface="Calibri" panose="020F0502020204030204" pitchFamily="34" charset="0"/>
              </a:rPr>
              <a:t> gian cho gia </a:t>
            </a:r>
            <a:r>
              <a:rPr lang="vi-VN" sz="2200" err="1">
                <a:cs typeface="Calibri" panose="020F0502020204030204" pitchFamily="34" charset="0"/>
              </a:rPr>
              <a:t>đình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Quá</a:t>
            </a:r>
            <a:r>
              <a:rPr lang="vi-VN" sz="2200">
                <a:cs typeface="Calibri" panose="020F0502020204030204" pitchFamily="34" charset="0"/>
              </a:rPr>
              <a:t> ham chơi, tham gia </a:t>
            </a:r>
            <a:r>
              <a:rPr lang="vi-VN" sz="2200" err="1">
                <a:cs typeface="Calibri" panose="020F0502020204030204" pitchFamily="34" charset="0"/>
              </a:rPr>
              <a:t>quá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nhiều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hoạt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động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dễ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làm</a:t>
            </a:r>
            <a:r>
              <a:rPr lang="vi-VN" sz="2200">
                <a:cs typeface="Calibri" panose="020F0502020204030204" pitchFamily="34" charset="0"/>
              </a:rPr>
              <a:t> cho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vi-VN" sz="2200">
                <a:cs typeface="Calibri" panose="020F0502020204030204" pitchFamily="34" charset="0"/>
              </a:rPr>
              <a:t> lơ </a:t>
            </a:r>
            <a:r>
              <a:rPr lang="vi-VN" sz="2200" err="1">
                <a:cs typeface="Calibri" panose="020F0502020204030204" pitchFamily="34" charset="0"/>
              </a:rPr>
              <a:t>là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việc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học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tập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Tham gia </a:t>
            </a:r>
            <a:r>
              <a:rPr lang="vi-VN" sz="2200" err="1">
                <a:cs typeface="Calibri" panose="020F0502020204030204" pitchFamily="34" charset="0"/>
              </a:rPr>
              <a:t>các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hoạt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động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cắm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trại</a:t>
            </a:r>
            <a:r>
              <a:rPr lang="vi-VN" sz="2200">
                <a:cs typeface="Calibri" panose="020F0502020204030204" pitchFamily="34" charset="0"/>
              </a:rPr>
              <a:t>, du </a:t>
            </a:r>
            <a:r>
              <a:rPr lang="vi-VN" sz="2200" err="1">
                <a:cs typeface="Calibri" panose="020F0502020204030204" pitchFamily="34" charset="0"/>
              </a:rPr>
              <a:t>lịch</a:t>
            </a:r>
            <a:r>
              <a:rPr lang="vi-VN" sz="2200">
                <a:cs typeface="Calibri" panose="020F0502020204030204" pitchFamily="34" charset="0"/>
              </a:rPr>
              <a:t>,… </a:t>
            </a:r>
            <a:r>
              <a:rPr lang="vi-VN" sz="2200" err="1">
                <a:cs typeface="Calibri" panose="020F0502020204030204" pitchFamily="34" charset="0"/>
              </a:rPr>
              <a:t>tốn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nhiều</a:t>
            </a:r>
            <a:r>
              <a:rPr lang="vi-VN" sz="2200">
                <a:cs typeface="Calibri" panose="020F0502020204030204" pitchFamily="34" charset="0"/>
              </a:rPr>
              <a:t> chi </a:t>
            </a:r>
            <a:r>
              <a:rPr lang="vi-VN" sz="2200" err="1">
                <a:cs typeface="Calibri" panose="020F0502020204030204" pitchFamily="34" charset="0"/>
              </a:rPr>
              <a:t>phí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và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có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gặp</a:t>
            </a:r>
            <a:r>
              <a:rPr lang="vi-VN" sz="2200">
                <a:cs typeface="Calibri" panose="020F0502020204030204" pitchFamily="34" charset="0"/>
              </a:rPr>
              <a:t> nguy </a:t>
            </a:r>
            <a:r>
              <a:rPr lang="vi-VN" sz="2200" err="1">
                <a:cs typeface="Calibri" panose="020F0502020204030204" pitchFamily="34" charset="0"/>
              </a:rPr>
              <a:t>hiểm</a:t>
            </a:r>
            <a:r>
              <a:rPr lang="vi-VN" sz="2200">
                <a:cs typeface="Calibri" panose="020F0502020204030204" pitchFamily="34" charset="0"/>
              </a:rPr>
              <a:t> (</a:t>
            </a:r>
            <a:r>
              <a:rPr lang="vi-VN" sz="2200" err="1">
                <a:cs typeface="Calibri" panose="020F0502020204030204" pitchFamily="34" charset="0"/>
              </a:rPr>
              <a:t>lừa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đảo</a:t>
            </a:r>
            <a:r>
              <a:rPr lang="vi-VN" sz="2200">
                <a:cs typeface="Calibri" panose="020F0502020204030204" pitchFamily="34" charset="0"/>
              </a:rPr>
              <a:t>, </a:t>
            </a:r>
            <a:r>
              <a:rPr lang="vi-VN" sz="2200" err="1">
                <a:cs typeface="Calibri" panose="020F0502020204030204" pitchFamily="34" charset="0"/>
              </a:rPr>
              <a:t>bắt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cóc</a:t>
            </a:r>
            <a:r>
              <a:rPr lang="vi-VN" sz="2200">
                <a:cs typeface="Calibri" panose="020F0502020204030204" pitchFamily="34" charset="0"/>
              </a:rPr>
              <a:t>,...)</a:t>
            </a: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709393-1AF6-6576-0DB8-1D76D7F2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008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Giải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pháp</a:t>
            </a:r>
            <a:r>
              <a:rPr lang="en-US" sz="5400">
                <a:solidFill>
                  <a:schemeClr val="accent2"/>
                </a:solidFill>
              </a:rPr>
              <a:t> 2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Quản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lý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thời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gian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và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cách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sử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dụng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thiết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bị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điện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tử</a:t>
            </a:r>
            <a:endParaRPr lang="en-US" sz="4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4400">
              <a:cs typeface="Calibri" panose="020F0502020204030204" pitchFamily="34" charset="0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B5BB812-CCF4-DEF1-BE25-168D542B36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8555" y="2169920"/>
            <a:ext cx="4937125" cy="3374987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EE9C1E8-0438-66DF-059A-46376DEF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02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Nội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dung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chính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61963" indent="-2365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thiệu</a:t>
            </a:r>
            <a:r>
              <a:rPr lang="en-US" sz="2400">
                <a:cs typeface="Calibri" panose="020F0502020204030204" pitchFamily="34" charset="0"/>
              </a:rPr>
              <a:t>, </a:t>
            </a:r>
            <a:r>
              <a:rPr lang="en-US" sz="2400" err="1">
                <a:cs typeface="Calibri" panose="020F0502020204030204" pitchFamily="34" charset="0"/>
              </a:rPr>
              <a:t>định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nghĩa</a:t>
            </a:r>
            <a:endParaRPr lang="en-US" sz="2400">
              <a:cs typeface="Calibri" panose="020F0502020204030204" pitchFamily="34" charset="0"/>
            </a:endParaRPr>
          </a:p>
          <a:p>
            <a:pPr marL="461963" indent="-2365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Thực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trạng</a:t>
            </a:r>
            <a:endParaRPr lang="en-US" sz="2400">
              <a:cs typeface="Calibri" panose="020F0502020204030204" pitchFamily="34" charset="0"/>
            </a:endParaRPr>
          </a:p>
          <a:p>
            <a:pPr marL="461963" indent="-2365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giải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pháp</a:t>
            </a:r>
            <a:endParaRPr lang="en-US" sz="2400">
              <a:cs typeface="Calibri" panose="020F0502020204030204" pitchFamily="34" charset="0"/>
            </a:endParaRPr>
          </a:p>
          <a:p>
            <a:pPr marL="860933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Ý </a:t>
            </a:r>
            <a:r>
              <a:rPr lang="en-US" sz="2200" err="1">
                <a:cs typeface="Calibri" panose="020F0502020204030204" pitchFamily="34" charset="0"/>
              </a:rPr>
              <a:t>tưởng</a:t>
            </a:r>
            <a:endParaRPr lang="en-US" sz="2200">
              <a:cs typeface="Calibri" panose="020F0502020204030204" pitchFamily="34" charset="0"/>
            </a:endParaRPr>
          </a:p>
          <a:p>
            <a:pPr marL="860933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Cách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thực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hiện</a:t>
            </a:r>
            <a:endParaRPr lang="en-US" sz="2200">
              <a:cs typeface="Calibri" panose="020F0502020204030204" pitchFamily="34" charset="0"/>
            </a:endParaRPr>
          </a:p>
          <a:p>
            <a:pPr marL="860933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Ưu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điểm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nhược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điểm</a:t>
            </a:r>
            <a:endParaRPr lang="en-US" sz="22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2B563-537E-5200-1210-C67DBC66A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670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Hình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thức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thực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hiện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5318" y="1845734"/>
            <a:ext cx="10050361" cy="4023360"/>
          </a:xfrm>
        </p:spPr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các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phần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mềm</a:t>
            </a:r>
            <a:r>
              <a:rPr lang="vi-VN" sz="2400">
                <a:cs typeface="Calibri" panose="020F0502020204030204" pitchFamily="34" charset="0"/>
              </a:rPr>
              <a:t> theo </a:t>
            </a:r>
            <a:r>
              <a:rPr lang="vi-VN" sz="2400" err="1">
                <a:cs typeface="Calibri" panose="020F0502020204030204" pitchFamily="34" charset="0"/>
              </a:rPr>
              <a:t>dõi</a:t>
            </a:r>
            <a:r>
              <a:rPr lang="vi-VN" sz="2400">
                <a:cs typeface="Calibri" panose="020F0502020204030204" pitchFamily="34" charset="0"/>
              </a:rPr>
              <a:t>, </a:t>
            </a:r>
            <a:r>
              <a:rPr lang="vi-VN" sz="2400" err="1">
                <a:cs typeface="Calibri" panose="020F0502020204030204" pitchFamily="34" charset="0"/>
              </a:rPr>
              <a:t>ví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</a:t>
            </a:r>
            <a:r>
              <a:rPr lang="vi-VN" sz="2400">
                <a:cs typeface="Calibri" panose="020F0502020204030204" pitchFamily="34" charset="0"/>
              </a:rPr>
              <a:t>: </a:t>
            </a:r>
            <a:r>
              <a:rPr lang="vi-VN" sz="2400" err="1">
                <a:cs typeface="Calibri" panose="020F0502020204030204" pitchFamily="34" charset="0"/>
              </a:rPr>
              <a:t>Family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Link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của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Google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Cài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đặt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hạn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thời</a:t>
            </a:r>
            <a:r>
              <a:rPr lang="vi-VN" sz="2400">
                <a:cs typeface="Calibri" panose="020F0502020204030204" pitchFamily="34" charset="0"/>
              </a:rPr>
              <a:t> gian </a:t>
            </a: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cụ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thể</a:t>
            </a:r>
            <a:r>
              <a:rPr lang="vi-VN" sz="2400">
                <a:cs typeface="Calibri" panose="020F0502020204030204" pitchFamily="34" charset="0"/>
              </a:rPr>
              <a:t> cho </a:t>
            </a:r>
            <a:r>
              <a:rPr lang="vi-VN" sz="2400" err="1">
                <a:cs typeface="Calibri" panose="020F0502020204030204" pitchFamily="34" charset="0"/>
              </a:rPr>
              <a:t>từng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ứng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Bật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chế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độ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trẻ</a:t>
            </a:r>
            <a:r>
              <a:rPr lang="vi-VN" sz="2400">
                <a:cs typeface="Calibri" panose="020F0502020204030204" pitchFamily="34" charset="0"/>
              </a:rPr>
              <a:t> em (</a:t>
            </a:r>
            <a:r>
              <a:rPr lang="vi-VN" sz="2400" err="1">
                <a:cs typeface="Calibri" panose="020F0502020204030204" pitchFamily="34" charset="0"/>
              </a:rPr>
              <a:t>Kids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en-US" sz="2400">
                <a:cs typeface="Calibri" panose="020F0502020204030204" pitchFamily="34" charset="0"/>
              </a:rPr>
              <a:t>M</a:t>
            </a:r>
            <a:r>
              <a:rPr lang="vi-VN" sz="2400" err="1">
                <a:cs typeface="Calibri" panose="020F0502020204030204" pitchFamily="34" charset="0"/>
              </a:rPr>
              <a:t>ode</a:t>
            </a:r>
            <a:r>
              <a:rPr lang="vi-VN" sz="2400">
                <a:cs typeface="Calibri" panose="020F0502020204030204" pitchFamily="34" charset="0"/>
              </a:rPr>
              <a:t>) trên </a:t>
            </a: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bị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các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ứng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phù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hợp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với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trẻ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nhỏ</a:t>
            </a:r>
            <a:r>
              <a:rPr lang="vi-VN" sz="2400">
                <a:cs typeface="Calibri" panose="020F0502020204030204" pitchFamily="34" charset="0"/>
              </a:rPr>
              <a:t>, </a:t>
            </a:r>
            <a:r>
              <a:rPr lang="vi-VN" sz="2400" err="1">
                <a:cs typeface="Calibri" panose="020F0502020204030204" pitchFamily="34" charset="0"/>
              </a:rPr>
              <a:t>ví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</a:t>
            </a:r>
            <a:r>
              <a:rPr lang="vi-VN" sz="2400">
                <a:cs typeface="Calibri" panose="020F0502020204030204" pitchFamily="34" charset="0"/>
              </a:rPr>
              <a:t>: </a:t>
            </a:r>
            <a:r>
              <a:rPr lang="vi-VN" sz="2400" err="1">
                <a:cs typeface="Calibri" panose="020F0502020204030204" pitchFamily="34" charset="0"/>
              </a:rPr>
              <a:t>Youtube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Kids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Đồng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bộ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hoá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tài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khoản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của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trẻ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để</a:t>
            </a:r>
            <a:r>
              <a:rPr lang="vi-VN" sz="2400">
                <a:cs typeface="Calibri" panose="020F0502020204030204" pitchFamily="34" charset="0"/>
              </a:rPr>
              <a:t> theo </a:t>
            </a:r>
            <a:r>
              <a:rPr lang="vi-VN" sz="2400" err="1">
                <a:cs typeface="Calibri" panose="020F0502020204030204" pitchFamily="34" charset="0"/>
              </a:rPr>
              <a:t>dõi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các</a:t>
            </a:r>
            <a:r>
              <a:rPr lang="vi-VN" sz="2400">
                <a:cs typeface="Calibri" panose="020F0502020204030204" pitchFamily="34" charset="0"/>
              </a:rPr>
              <a:t> thông tin </a:t>
            </a:r>
            <a:r>
              <a:rPr lang="vi-VN" sz="2400" err="1">
                <a:cs typeface="Calibri" panose="020F0502020204030204" pitchFamily="34" charset="0"/>
              </a:rPr>
              <a:t>trẻ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tiếp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cận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A424C-7C1B-59F7-A164-5390604CD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34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vi-VN" sz="5400">
                <a:solidFill>
                  <a:schemeClr val="accent2"/>
                </a:solidFill>
              </a:rPr>
              <a:t>Ưu điểm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Nhanh </a:t>
            </a:r>
            <a:r>
              <a:rPr lang="vi-VN" sz="2400" err="1">
                <a:cs typeface="Calibri" panose="020F0502020204030204" pitchFamily="34" charset="0"/>
              </a:rPr>
              <a:t>chóng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nắm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bắt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các</a:t>
            </a:r>
            <a:r>
              <a:rPr lang="vi-VN" sz="2400">
                <a:cs typeface="Calibri" panose="020F0502020204030204" pitchFamily="34" charset="0"/>
              </a:rPr>
              <a:t> thông tin </a:t>
            </a:r>
            <a:r>
              <a:rPr lang="vi-VN" sz="2400" err="1">
                <a:cs typeface="Calibri" panose="020F0502020204030204" pitchFamily="34" charset="0"/>
              </a:rPr>
              <a:t>trẻ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tiếp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xúc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và</a:t>
            </a:r>
            <a:r>
              <a:rPr lang="vi-VN" sz="2400">
                <a:cs typeface="Calibri" panose="020F0502020204030204" pitchFamily="34" charset="0"/>
              </a:rPr>
              <a:t> đưa ra </a:t>
            </a:r>
            <a:r>
              <a:rPr lang="vi-VN" sz="2400" err="1">
                <a:cs typeface="Calibri" panose="020F0502020204030204" pitchFamily="34" charset="0"/>
              </a:rPr>
              <a:t>hướng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giải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quyết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phù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hợp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Giúp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đúng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mục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đích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của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bị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điện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và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thế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giới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ảo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Hình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thành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thói</a:t>
            </a:r>
            <a:r>
              <a:rPr lang="vi-VN" sz="2400">
                <a:cs typeface="Calibri" panose="020F0502020204030204" pitchFamily="34" charset="0"/>
              </a:rPr>
              <a:t> quen </a:t>
            </a: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có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chừng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mực</a:t>
            </a:r>
            <a:r>
              <a:rPr lang="vi-VN" sz="2400">
                <a:cs typeface="Calibri" panose="020F0502020204030204" pitchFamily="34" charset="0"/>
              </a:rPr>
              <a:t>. </a:t>
            </a: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6687B2-6708-08F6-F017-C69838058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23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accent2"/>
                </a:solidFill>
              </a:rPr>
              <a:t>Nhược</a:t>
            </a:r>
            <a:r>
              <a:rPr lang="vi-VN" sz="5400">
                <a:solidFill>
                  <a:schemeClr val="accent2"/>
                </a:solidFill>
              </a:rPr>
              <a:t> điểm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Xâm </a:t>
            </a:r>
            <a:r>
              <a:rPr lang="vi-VN" sz="2400" err="1">
                <a:cs typeface="Calibri" panose="020F0502020204030204" pitchFamily="34" charset="0"/>
              </a:rPr>
              <a:t>phạm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quyền</a:t>
            </a:r>
            <a:r>
              <a:rPr lang="vi-VN" sz="2400">
                <a:cs typeface="Calibri" panose="020F0502020204030204" pitchFamily="34" charset="0"/>
              </a:rPr>
              <a:t> riêng tư </a:t>
            </a:r>
            <a:r>
              <a:rPr lang="vi-VN" sz="2400" err="1">
                <a:cs typeface="Calibri" panose="020F0502020204030204" pitchFamily="34" charset="0"/>
              </a:rPr>
              <a:t>của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trẻ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nhỏ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Dễ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tạo</a:t>
            </a:r>
            <a:r>
              <a:rPr lang="vi-VN" sz="2400">
                <a:cs typeface="Calibri" panose="020F0502020204030204" pitchFamily="34" charset="0"/>
              </a:rPr>
              <a:t> nên tâm </a:t>
            </a:r>
            <a:r>
              <a:rPr lang="vi-VN" sz="2400" err="1">
                <a:cs typeface="Calibri" panose="020F0502020204030204" pitchFamily="34" charset="0"/>
              </a:rPr>
              <a:t>lý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chống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đố</a:t>
            </a:r>
            <a:r>
              <a:rPr lang="en-US" sz="2400" err="1">
                <a:cs typeface="Calibri" panose="020F0502020204030204" pitchFamily="34" charset="0"/>
              </a:rPr>
              <a:t>i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Trẻ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cố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gắng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tìm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cách</a:t>
            </a:r>
            <a:r>
              <a:rPr lang="vi-VN" sz="2400">
                <a:cs typeface="Calibri" panose="020F0502020204030204" pitchFamily="34" charset="0"/>
              </a:rPr>
              <a:t> truy </a:t>
            </a:r>
            <a:r>
              <a:rPr lang="vi-VN" sz="2400" err="1">
                <a:cs typeface="Calibri" panose="020F0502020204030204" pitchFamily="34" charset="0"/>
              </a:rPr>
              <a:t>cập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từ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các</a:t>
            </a:r>
            <a:r>
              <a:rPr lang="vi-VN" sz="2400">
                <a:cs typeface="Calibri" panose="020F0502020204030204" pitchFamily="34" charset="0"/>
              </a:rPr>
              <a:t> nơi </a:t>
            </a:r>
            <a:r>
              <a:rPr lang="vi-VN" sz="2400" err="1">
                <a:cs typeface="Calibri" panose="020F0502020204030204" pitchFamily="34" charset="0"/>
              </a:rPr>
              <a:t>khác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Tốn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thời</a:t>
            </a:r>
            <a:r>
              <a:rPr lang="vi-VN" sz="2400">
                <a:cs typeface="Calibri" panose="020F0502020204030204" pitchFamily="34" charset="0"/>
              </a:rPr>
              <a:t> gian </a:t>
            </a:r>
            <a:r>
              <a:rPr lang="vi-VN" sz="2400" err="1">
                <a:cs typeface="Calibri" panose="020F0502020204030204" pitchFamily="34" charset="0"/>
              </a:rPr>
              <a:t>đối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với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người</a:t>
            </a:r>
            <a:r>
              <a:rPr lang="vi-VN" sz="2400">
                <a:cs typeface="Calibri" panose="020F0502020204030204" pitchFamily="34" charset="0"/>
              </a:rPr>
              <a:t> không </a:t>
            </a:r>
            <a:r>
              <a:rPr lang="en-US" sz="2400" err="1">
                <a:cs typeface="Calibri" panose="020F0502020204030204" pitchFamily="34" charset="0"/>
              </a:rPr>
              <a:t>rành</a:t>
            </a:r>
            <a:r>
              <a:rPr lang="vi-VN" sz="2400">
                <a:cs typeface="Calibri" panose="020F0502020204030204" pitchFamily="34" charset="0"/>
              </a:rPr>
              <a:t> công </a:t>
            </a:r>
            <a:r>
              <a:rPr lang="vi-VN" sz="2400" err="1">
                <a:cs typeface="Calibri" panose="020F0502020204030204" pitchFamily="34" charset="0"/>
              </a:rPr>
              <a:t>nghệ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A9073-1B38-2457-87DC-F6C09AD3D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5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Giải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pháp</a:t>
            </a:r>
            <a:r>
              <a:rPr lang="en-US" sz="5400">
                <a:solidFill>
                  <a:schemeClr val="accent2"/>
                </a:solidFill>
              </a:rPr>
              <a:t> 3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5120960" cy="4023360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buNone/>
            </a:pPr>
            <a:r>
              <a:rPr lang="en-US" sz="4400" err="1">
                <a:cs typeface="Calibri" panose="020F0502020204030204" pitchFamily="34" charset="0"/>
              </a:rPr>
              <a:t>Ngăn</a:t>
            </a:r>
            <a:r>
              <a:rPr lang="en-US" sz="4400">
                <a:cs typeface="Calibri" panose="020F0502020204030204" pitchFamily="34" charset="0"/>
              </a:rPr>
              <a:t> </a:t>
            </a:r>
            <a:r>
              <a:rPr lang="en-US" sz="4400" err="1">
                <a:cs typeface="Calibri" panose="020F0502020204030204" pitchFamily="34" charset="0"/>
              </a:rPr>
              <a:t>chặn</a:t>
            </a:r>
            <a:r>
              <a:rPr lang="en-US" sz="4400">
                <a:cs typeface="Calibri" panose="020F0502020204030204" pitchFamily="34" charset="0"/>
              </a:rPr>
              <a:t> </a:t>
            </a:r>
            <a:r>
              <a:rPr lang="en-US" sz="4400" err="1">
                <a:cs typeface="Calibri" panose="020F0502020204030204" pitchFamily="34" charset="0"/>
              </a:rPr>
              <a:t>truy</a:t>
            </a:r>
            <a:r>
              <a:rPr lang="en-US" sz="4400">
                <a:cs typeface="Calibri" panose="020F0502020204030204" pitchFamily="34" charset="0"/>
              </a:rPr>
              <a:t> </a:t>
            </a:r>
            <a:r>
              <a:rPr lang="en-US" sz="4400" err="1">
                <a:cs typeface="Calibri" panose="020F0502020204030204" pitchFamily="34" charset="0"/>
              </a:rPr>
              <a:t>cập</a:t>
            </a:r>
            <a:r>
              <a:rPr lang="en-US" sz="4400">
                <a:cs typeface="Calibri" panose="020F0502020204030204" pitchFamily="34" charset="0"/>
              </a:rPr>
              <a:t> internet </a:t>
            </a:r>
            <a:r>
              <a:rPr lang="en-US" sz="4400" err="1">
                <a:cs typeface="Calibri" panose="020F0502020204030204" pitchFamily="34" charset="0"/>
              </a:rPr>
              <a:t>tại</a:t>
            </a:r>
            <a:r>
              <a:rPr lang="en-US" sz="4400">
                <a:cs typeface="Calibri" panose="020F0502020204030204" pitchFamily="34" charset="0"/>
              </a:rPr>
              <a:t> </a:t>
            </a:r>
            <a:r>
              <a:rPr lang="en-US" sz="4400" err="1">
                <a:cs typeface="Calibri" panose="020F0502020204030204" pitchFamily="34" charset="0"/>
              </a:rPr>
              <a:t>nhà</a:t>
            </a:r>
            <a:r>
              <a:rPr lang="en-US" sz="4400">
                <a:cs typeface="Calibri" panose="020F0502020204030204" pitchFamily="34" charset="0"/>
              </a:rPr>
              <a:t> </a:t>
            </a:r>
            <a:r>
              <a:rPr lang="en-US" sz="4400" err="1">
                <a:cs typeface="Calibri" panose="020F0502020204030204" pitchFamily="34" charset="0"/>
              </a:rPr>
              <a:t>sau</a:t>
            </a:r>
            <a:r>
              <a:rPr lang="en-US" sz="4400">
                <a:cs typeface="Calibri" panose="020F0502020204030204" pitchFamily="34" charset="0"/>
              </a:rPr>
              <a:t> </a:t>
            </a:r>
            <a:r>
              <a:rPr lang="en-US" sz="4400" err="1">
                <a:cs typeface="Calibri" panose="020F0502020204030204" pitchFamily="34" charset="0"/>
              </a:rPr>
              <a:t>khung</a:t>
            </a:r>
            <a:r>
              <a:rPr lang="en-US" sz="4400">
                <a:cs typeface="Calibri" panose="020F0502020204030204" pitchFamily="34" charset="0"/>
              </a:rPr>
              <a:t> </a:t>
            </a:r>
            <a:r>
              <a:rPr lang="en-US" sz="4400" err="1">
                <a:cs typeface="Calibri" panose="020F0502020204030204" pitchFamily="34" charset="0"/>
              </a:rPr>
              <a:t>giờ</a:t>
            </a:r>
            <a:r>
              <a:rPr lang="en-US" sz="4400">
                <a:cs typeface="Calibri" panose="020F0502020204030204" pitchFamily="34" charset="0"/>
              </a:rPr>
              <a:t> </a:t>
            </a:r>
            <a:r>
              <a:rPr lang="en-US" sz="4400" err="1">
                <a:cs typeface="Calibri" panose="020F0502020204030204" pitchFamily="34" charset="0"/>
              </a:rPr>
              <a:t>nhất</a:t>
            </a:r>
            <a:r>
              <a:rPr lang="en-US" sz="4400">
                <a:cs typeface="Calibri" panose="020F0502020204030204" pitchFamily="34" charset="0"/>
              </a:rPr>
              <a:t> </a:t>
            </a:r>
            <a:r>
              <a:rPr lang="en-US" sz="4400" err="1">
                <a:cs typeface="Calibri" panose="020F0502020204030204" pitchFamily="34" charset="0"/>
              </a:rPr>
              <a:t>định</a:t>
            </a:r>
            <a:r>
              <a:rPr lang="en-US" sz="4400"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DDBCE74-5FB2-67C1-3A68-EC7CE58384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8238" y="2159102"/>
            <a:ext cx="4937125" cy="3397046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01D8C-AAFE-AE06-5834-A5B228ECB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2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accent2"/>
                </a:solidFill>
              </a:rPr>
              <a:t>Hình thức thực hiện – 1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bị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có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thể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lập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thời</a:t>
            </a:r>
            <a:r>
              <a:rPr lang="vi-VN" sz="2400">
                <a:cs typeface="Calibri" panose="020F0502020204030204" pitchFamily="34" charset="0"/>
              </a:rPr>
              <a:t> gian </a:t>
            </a: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wifi</a:t>
            </a:r>
            <a:endParaRPr lang="vi-VN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N</a:t>
            </a:r>
            <a:r>
              <a:rPr lang="vi-VN" sz="2200" err="1">
                <a:cs typeface="Calibri" panose="020F0502020204030204" pitchFamily="34" charset="0"/>
              </a:rPr>
              <a:t>găn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chặn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truy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cập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>
                <a:cs typeface="Calibri" panose="020F0502020204030204" pitchFamily="34" charset="0"/>
              </a:rPr>
              <a:t>internet</a:t>
            </a:r>
            <a:r>
              <a:rPr lang="vi-VN" sz="2200">
                <a:cs typeface="Calibri" panose="020F0502020204030204" pitchFamily="34" charset="0"/>
              </a:rPr>
              <a:t> khi </a:t>
            </a:r>
            <a:r>
              <a:rPr lang="vi-VN" sz="2200" err="1">
                <a:cs typeface="Calibri" panose="020F0502020204030204" pitchFamily="34" charset="0"/>
              </a:rPr>
              <a:t>quá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giờ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ngủ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hoặc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quá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thời</a:t>
            </a:r>
            <a:r>
              <a:rPr lang="vi-VN" sz="2200">
                <a:cs typeface="Calibri" panose="020F0502020204030204" pitchFamily="34" charset="0"/>
              </a:rPr>
              <a:t> gian </a:t>
            </a:r>
            <a:r>
              <a:rPr lang="vi-VN" sz="2200" err="1">
                <a:cs typeface="Calibri" panose="020F0502020204030204" pitchFamily="34" charset="0"/>
              </a:rPr>
              <a:t>sử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dụng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N</a:t>
            </a:r>
            <a:r>
              <a:rPr lang="vi-VN" sz="2200" err="1">
                <a:cs typeface="Calibri" panose="020F0502020204030204" pitchFamily="34" charset="0"/>
              </a:rPr>
              <a:t>ếu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xuất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hiện</a:t>
            </a:r>
            <a:r>
              <a:rPr lang="en-US" sz="2200">
                <a:cs typeface="Calibri" panose="020F0502020204030204" pitchFamily="34" charset="0"/>
              </a:rPr>
              <a:t> vi </a:t>
            </a:r>
            <a:r>
              <a:rPr lang="en-US" sz="2200" err="1">
                <a:cs typeface="Calibri" panose="020F0502020204030204" pitchFamily="34" charset="0"/>
              </a:rPr>
              <a:t>phạm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vi-VN" sz="2200" err="1">
                <a:cs typeface="Calibri" panose="020F0502020204030204" pitchFamily="34" charset="0"/>
              </a:rPr>
              <a:t>thiết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bị</a:t>
            </a:r>
            <a:r>
              <a:rPr lang="vi-VN" sz="2200">
                <a:cs typeface="Calibri" panose="020F0502020204030204" pitchFamily="34" charset="0"/>
              </a:rPr>
              <a:t> gửi </a:t>
            </a:r>
            <a:r>
              <a:rPr lang="vi-VN" sz="2200" err="1">
                <a:cs typeface="Calibri" panose="020F0502020204030204" pitchFamily="34" charset="0"/>
              </a:rPr>
              <a:t>báo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cáo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đến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thoại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phụ</a:t>
            </a:r>
            <a:r>
              <a:rPr lang="vi-VN" sz="2200">
                <a:cs typeface="Calibri" panose="020F0502020204030204" pitchFamily="34" charset="0"/>
              </a:rPr>
              <a:t> huynh.</a:t>
            </a:r>
            <a:endParaRPr lang="en-US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Giảm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thời</a:t>
            </a:r>
            <a:r>
              <a:rPr lang="vi-VN" sz="2200">
                <a:cs typeface="Calibri" panose="020F0502020204030204" pitchFamily="34" charset="0"/>
              </a:rPr>
              <a:t> gian truy </a:t>
            </a:r>
            <a:r>
              <a:rPr lang="vi-VN" sz="2200" err="1">
                <a:cs typeface="Calibri" panose="020F0502020204030204" pitchFamily="34" charset="0"/>
              </a:rPr>
              <a:t>cập</a:t>
            </a:r>
            <a:r>
              <a:rPr lang="vi-VN" sz="2200">
                <a:cs typeface="Calibri" panose="020F0502020204030204" pitchFamily="34" charset="0"/>
              </a:rPr>
              <a:t> cho </a:t>
            </a:r>
            <a:r>
              <a:rPr lang="vi-VN" sz="2200" err="1">
                <a:cs typeface="Calibri" panose="020F0502020204030204" pitchFamily="34" charset="0"/>
              </a:rPr>
              <a:t>những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ngày</a:t>
            </a:r>
            <a:r>
              <a:rPr lang="vi-VN" sz="2200">
                <a:cs typeface="Calibri" panose="020F0502020204030204" pitchFamily="34" charset="0"/>
              </a:rPr>
              <a:t> sau </a:t>
            </a:r>
            <a:r>
              <a:rPr lang="vi-VN" sz="2200" err="1">
                <a:cs typeface="Calibri" panose="020F0502020204030204" pitchFamily="34" charset="0"/>
              </a:rPr>
              <a:t>nếu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tái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phạm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64137F-DCB6-2FD9-D069-E662C01D2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29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accent2"/>
                </a:solidFill>
              </a:rPr>
              <a:t>Hình thức thực hiện – 2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Nếu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các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cách</a:t>
            </a:r>
            <a:r>
              <a:rPr lang="vi-VN" sz="2400">
                <a:cs typeface="Calibri" panose="020F0502020204030204" pitchFamily="34" charset="0"/>
              </a:rPr>
              <a:t> trên không </a:t>
            </a:r>
            <a:r>
              <a:rPr lang="en-US" sz="2400" err="1">
                <a:cs typeface="Calibri" panose="020F0502020204030204" pitchFamily="34" charset="0"/>
              </a:rPr>
              <a:t>hiệu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quả</a:t>
            </a:r>
            <a:r>
              <a:rPr lang="vi-VN" sz="2400">
                <a:cs typeface="Calibri" panose="020F0502020204030204" pitchFamily="34" charset="0"/>
              </a:rPr>
              <a:t>, </a:t>
            </a:r>
            <a:r>
              <a:rPr lang="vi-VN" sz="2400" err="1">
                <a:cs typeface="Calibri" panose="020F0502020204030204" pitchFamily="34" charset="0"/>
              </a:rPr>
              <a:t>điều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phụ</a:t>
            </a:r>
            <a:r>
              <a:rPr lang="vi-VN" sz="2400">
                <a:cs typeface="Calibri" panose="020F0502020204030204" pitchFamily="34" charset="0"/>
              </a:rPr>
              <a:t> huynh </a:t>
            </a:r>
            <a:r>
              <a:rPr lang="vi-VN" sz="2400" err="1">
                <a:cs typeface="Calibri" panose="020F0502020204030204" pitchFamily="34" charset="0"/>
              </a:rPr>
              <a:t>cần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làm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là</a:t>
            </a:r>
            <a:endParaRPr lang="vi-VN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Tắt</a:t>
            </a:r>
            <a:r>
              <a:rPr lang="en-US" sz="2200">
                <a:cs typeface="Calibri" panose="020F0502020204030204" pitchFamily="34" charset="0"/>
              </a:rPr>
              <a:t> modem </a:t>
            </a:r>
            <a:r>
              <a:rPr lang="vi-VN" sz="2200" err="1">
                <a:cs typeface="Calibri" panose="020F0502020204030204" pitchFamily="34" charset="0"/>
              </a:rPr>
              <a:t>wifi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bằng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cách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thủ</a:t>
            </a:r>
            <a:r>
              <a:rPr lang="vi-VN" sz="2200">
                <a:cs typeface="Calibri" panose="020F0502020204030204" pitchFamily="34" charset="0"/>
              </a:rPr>
              <a:t> công</a:t>
            </a:r>
            <a:endParaRPr lang="en-US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R</a:t>
            </a:r>
            <a:r>
              <a:rPr lang="vi-VN" sz="2200" err="1">
                <a:cs typeface="Calibri" panose="020F0502020204030204" pitchFamily="34" charset="0"/>
              </a:rPr>
              <a:t>út</a:t>
            </a:r>
            <a:r>
              <a:rPr lang="vi-VN" sz="2200">
                <a:cs typeface="Calibri" panose="020F0502020204030204" pitchFamily="34" charset="0"/>
              </a:rPr>
              <a:t> dây, đem </a:t>
            </a:r>
            <a:r>
              <a:rPr lang="vi-VN" sz="2200" err="1">
                <a:cs typeface="Calibri" panose="020F0502020204030204" pitchFamily="34" charset="0"/>
              </a:rPr>
              <a:t>modem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đầu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giường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5D9C9-EEC6-5D7E-54A7-AE5938DCD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427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accent2"/>
                </a:solidFill>
              </a:rPr>
              <a:t>Hình thức thực hiện – 3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Lắp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đặt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thiết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bị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phá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sóng</a:t>
            </a:r>
            <a:r>
              <a:rPr lang="en-US" sz="2400">
                <a:cs typeface="Calibri" panose="020F0502020204030204" pitchFamily="34" charset="0"/>
              </a:rPr>
              <a:t> 3G/4G </a:t>
            </a:r>
            <a:r>
              <a:rPr lang="en-US" sz="2400" err="1">
                <a:cs typeface="Calibri" panose="020F0502020204030204" pitchFamily="34" charset="0"/>
              </a:rPr>
              <a:t>quanh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nhà</a:t>
            </a:r>
            <a:r>
              <a:rPr lang="en-US" sz="260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C</a:t>
            </a:r>
            <a:r>
              <a:rPr lang="vi-VN" sz="2200" err="1">
                <a:cs typeface="Calibri" panose="020F0502020204030204" pitchFamily="34" charset="0"/>
              </a:rPr>
              <a:t>hặn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một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số</a:t>
            </a:r>
            <a:r>
              <a:rPr lang="vi-VN" sz="2200">
                <a:cs typeface="Calibri" panose="020F0502020204030204" pitchFamily="34" charset="0"/>
              </a:rPr>
              <a:t> sim </a:t>
            </a:r>
            <a:r>
              <a:rPr lang="vi-VN" sz="2200" err="1">
                <a:cs typeface="Calibri" panose="020F0502020204030204" pitchFamily="34" charset="0"/>
              </a:rPr>
              <a:t>điện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thoạ</a:t>
            </a:r>
            <a:r>
              <a:rPr lang="en-US" sz="2200" err="1">
                <a:cs typeface="Calibri" panose="020F0502020204030204" pitchFamily="34" charset="0"/>
              </a:rPr>
              <a:t>i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C</a:t>
            </a:r>
            <a:r>
              <a:rPr lang="vi-VN" sz="2200" err="1">
                <a:cs typeface="Calibri" panose="020F0502020204030204" pitchFamily="34" charset="0"/>
              </a:rPr>
              <a:t>hỉ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cấp</a:t>
            </a:r>
            <a:r>
              <a:rPr lang="vi-VN" sz="2200">
                <a:cs typeface="Calibri" panose="020F0502020204030204" pitchFamily="34" charset="0"/>
              </a:rPr>
              <a:t> 3G/4G cho </a:t>
            </a:r>
            <a:r>
              <a:rPr lang="vi-VN" sz="2200" err="1">
                <a:cs typeface="Calibri" panose="020F0502020204030204" pitchFamily="34" charset="0"/>
              </a:rPr>
              <a:t>các</a:t>
            </a:r>
            <a:r>
              <a:rPr lang="vi-VN" sz="2200">
                <a:cs typeface="Calibri" panose="020F0502020204030204" pitchFamily="34" charset="0"/>
              </a:rPr>
              <a:t> sim </a:t>
            </a:r>
            <a:r>
              <a:rPr lang="en-US" sz="2200" err="1">
                <a:cs typeface="Calibri" panose="020F0502020204030204" pitchFamily="34" charset="0"/>
              </a:rPr>
              <a:t>được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đăng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ký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trước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đó</a:t>
            </a:r>
            <a:r>
              <a:rPr lang="vi-VN" sz="2200">
                <a:cs typeface="Calibri" panose="020F0502020204030204" pitchFamily="34" charset="0"/>
              </a:rPr>
              <a:t>.</a:t>
            </a:r>
          </a:p>
          <a:p>
            <a:pPr marL="231775" indent="-23177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Có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nguồn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điện</a:t>
            </a:r>
            <a:r>
              <a:rPr lang="en-US" sz="2400">
                <a:cs typeface="Calibri" panose="020F0502020204030204" pitchFamily="34" charset="0"/>
              </a:rPr>
              <a:t> dự phòng cho </a:t>
            </a:r>
            <a:r>
              <a:rPr lang="en-US" sz="2400" err="1">
                <a:cs typeface="Calibri" panose="020F0502020204030204" pitchFamily="34" charset="0"/>
              </a:rPr>
              <a:t>phép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thiết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bị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hoạt</a:t>
            </a:r>
            <a:r>
              <a:rPr lang="vi-VN" sz="2400">
                <a:cs typeface="Calibri" panose="020F0502020204030204" pitchFamily="34" charset="0"/>
              </a:rPr>
              <a:t> động</a:t>
            </a:r>
            <a:r>
              <a:rPr lang="en-US" sz="2400">
                <a:cs typeface="Calibri" panose="020F0502020204030204" pitchFamily="34" charset="0"/>
              </a:rPr>
              <a:t> liên tục.</a:t>
            </a:r>
          </a:p>
          <a:p>
            <a:pPr marL="231775" indent="-23177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bị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có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thể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gửi</a:t>
            </a:r>
            <a:r>
              <a:rPr lang="en-US" sz="2400">
                <a:cs typeface="Calibri" panose="020F0502020204030204" pitchFamily="34" charset="0"/>
              </a:rPr>
              <a:t> tin </a:t>
            </a:r>
            <a:r>
              <a:rPr lang="en-US" sz="2400" err="1">
                <a:cs typeface="Calibri" panose="020F0502020204030204" pitchFamily="34" charset="0"/>
              </a:rPr>
              <a:t>nhắn</a:t>
            </a:r>
            <a:r>
              <a:rPr lang="en-US" sz="2400">
                <a:cs typeface="Calibri" panose="020F0502020204030204" pitchFamily="34" charset="0"/>
              </a:rPr>
              <a:t>, </a:t>
            </a:r>
            <a:r>
              <a:rPr lang="en-US" sz="2400" err="1">
                <a:cs typeface="Calibri" panose="020F0502020204030204" pitchFamily="34" charset="0"/>
              </a:rPr>
              <a:t>tín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hiệu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cảnh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báo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cho</a:t>
            </a:r>
            <a:r>
              <a:rPr lang="en-US" sz="2400">
                <a:cs typeface="Calibri" panose="020F0502020204030204" pitchFamily="34" charset="0"/>
              </a:rPr>
              <a:t> cha </a:t>
            </a:r>
            <a:r>
              <a:rPr lang="en-US" sz="2400" err="1">
                <a:cs typeface="Calibri" panose="020F0502020204030204" pitchFamily="34" charset="0"/>
              </a:rPr>
              <a:t>mẹ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8FCC7F-2AE0-3F44-04BF-9D92EA97C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747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vi-VN" sz="5400">
                <a:solidFill>
                  <a:schemeClr val="accent2"/>
                </a:solidFill>
              </a:rPr>
              <a:t>Ưu điểm</a:t>
            </a:r>
            <a:r>
              <a:rPr lang="en-US" sz="5400">
                <a:solidFill>
                  <a:schemeClr val="accent2"/>
                </a:solidFill>
              </a:rPr>
              <a:t> – 1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“Diệt cỏ tận gốc”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Thiết bị phá sóng nhỏ gọn, trẻ khó tìm ra</a:t>
            </a:r>
            <a:r>
              <a:rPr lang="en-US" sz="2400">
                <a:cs typeface="Calibri" panose="020F0502020204030204" pitchFamily="34" charset="0"/>
              </a:rPr>
              <a:t>.</a:t>
            </a:r>
            <a:endParaRPr lang="vi-VN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Việc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chặn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diễn</a:t>
            </a:r>
            <a:r>
              <a:rPr lang="en-US" sz="2400">
                <a:cs typeface="Calibri" panose="020F0502020204030204" pitchFamily="34" charset="0"/>
              </a:rPr>
              <a:t> ra </a:t>
            </a:r>
            <a:r>
              <a:rPr lang="en-US" sz="2400" err="1">
                <a:cs typeface="Calibri" panose="020F0502020204030204" pitchFamily="34" charset="0"/>
              </a:rPr>
              <a:t>trực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tiếp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từ</a:t>
            </a:r>
            <a:r>
              <a:rPr lang="en-US" sz="2400">
                <a:cs typeface="Calibri" panose="020F0502020204030204" pitchFamily="34" charset="0"/>
              </a:rPr>
              <a:t> modem </a:t>
            </a:r>
            <a:r>
              <a:rPr lang="en-US" sz="2400"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sz="2400" err="1">
                <a:cs typeface="Calibri" panose="020F0502020204030204" pitchFamily="34" charset="0"/>
                <a:sym typeface="Wingdings" panose="05000000000000000000" pitchFamily="2" charset="2"/>
              </a:rPr>
              <a:t>trẻ</a:t>
            </a:r>
            <a:r>
              <a:rPr lang="en-US" sz="2400"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400" err="1">
                <a:cs typeface="Calibri" panose="020F0502020204030204" pitchFamily="34" charset="0"/>
                <a:sym typeface="Wingdings" panose="05000000000000000000" pitchFamily="2" charset="2"/>
              </a:rPr>
              <a:t>khó</a:t>
            </a:r>
            <a:r>
              <a:rPr lang="en-US" sz="2400"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400" err="1">
                <a:cs typeface="Calibri" panose="020F0502020204030204" pitchFamily="34" charset="0"/>
                <a:sym typeface="Wingdings" panose="05000000000000000000" pitchFamily="2" charset="2"/>
              </a:rPr>
              <a:t>truy</a:t>
            </a:r>
            <a:r>
              <a:rPr lang="en-US" sz="2400"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400" err="1">
                <a:cs typeface="Calibri" panose="020F0502020204030204" pitchFamily="34" charset="0"/>
                <a:sym typeface="Wingdings" panose="05000000000000000000" pitchFamily="2" charset="2"/>
              </a:rPr>
              <a:t>cập</a:t>
            </a:r>
            <a:r>
              <a:rPr lang="en-US" sz="2400"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400" err="1">
                <a:cs typeface="Calibri" panose="020F0502020204030204" pitchFamily="34" charset="0"/>
                <a:sym typeface="Wingdings" panose="05000000000000000000" pitchFamily="2" charset="2"/>
              </a:rPr>
              <a:t>lén</a:t>
            </a: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Nếu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giấu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>
                <a:cs typeface="Calibri" panose="020F0502020204030204" pitchFamily="34" charset="0"/>
              </a:rPr>
              <a:t>luôn modem thì trẻ nhỏ k</a:t>
            </a:r>
            <a:r>
              <a:rPr lang="en-US" sz="2400" err="1">
                <a:cs typeface="Calibri" panose="020F0502020204030204" pitchFamily="34" charset="0"/>
              </a:rPr>
              <a:t>hông</a:t>
            </a:r>
            <a:r>
              <a:rPr lang="vi-VN" sz="2400">
                <a:cs typeface="Calibri" panose="020F0502020204030204" pitchFamily="34" charset="0"/>
              </a:rPr>
              <a:t> thể tìm được</a:t>
            </a:r>
            <a:r>
              <a:rPr lang="en-US" sz="2400">
                <a:cs typeface="Calibri" panose="020F0502020204030204" pitchFamily="34" charset="0"/>
              </a:rPr>
              <a:t>.</a:t>
            </a: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260BE5-5BD9-1D44-0956-7710E7B0E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43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vi-VN" sz="5400">
                <a:solidFill>
                  <a:schemeClr val="accent2"/>
                </a:solidFill>
              </a:rPr>
              <a:t>Ưu điểm</a:t>
            </a:r>
            <a:r>
              <a:rPr lang="en-US" sz="5400">
                <a:solidFill>
                  <a:schemeClr val="accent2"/>
                </a:solidFill>
              </a:rPr>
              <a:t> – 2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Phụ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huynh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cũng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có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thể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chủ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động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giới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hạn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thời</a:t>
            </a:r>
            <a:r>
              <a:rPr lang="vi-VN" sz="2400">
                <a:cs typeface="Calibri" panose="020F0502020204030204" pitchFamily="34" charset="0"/>
              </a:rPr>
              <a:t> gian </a:t>
            </a:r>
            <a:r>
              <a:rPr lang="vi-VN" sz="2400" err="1">
                <a:cs typeface="Calibri" panose="020F0502020204030204" pitchFamily="34" charset="0"/>
              </a:rPr>
              <a:t>tiếp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cận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thế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giới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ảo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của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bản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thân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Hỗ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trợ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việc</a:t>
            </a:r>
            <a:r>
              <a:rPr lang="vi-VN" sz="2400">
                <a:cs typeface="Calibri" panose="020F0502020204030204" pitchFamily="34" charset="0"/>
              </a:rPr>
              <a:t> cai </a:t>
            </a:r>
            <a:r>
              <a:rPr lang="vi-VN" sz="2400" err="1">
                <a:cs typeface="Calibri" panose="020F0502020204030204" pitchFamily="34" charset="0"/>
              </a:rPr>
              <a:t>nghiện</a:t>
            </a:r>
            <a:r>
              <a:rPr lang="en-US" sz="2400">
                <a:cs typeface="Calibri" panose="020F0502020204030204" pitchFamily="34" charset="0"/>
              </a:rPr>
              <a:t> (</a:t>
            </a:r>
            <a:r>
              <a:rPr lang="en-US" sz="2400" err="1">
                <a:cs typeface="Calibri" panose="020F0502020204030204" pitchFamily="34" charset="0"/>
              </a:rPr>
              <a:t>thế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ảo</a:t>
            </a:r>
            <a:r>
              <a:rPr lang="en-US" sz="2400">
                <a:cs typeface="Calibri" panose="020F0502020204030204" pitchFamily="34" charset="0"/>
              </a:rPr>
              <a:t>)</a:t>
            </a:r>
            <a:r>
              <a:rPr lang="vi-VN" sz="2400">
                <a:cs typeface="Calibri" panose="020F0502020204030204" pitchFamily="34" charset="0"/>
              </a:rPr>
              <a:t>, </a:t>
            </a:r>
            <a:r>
              <a:rPr lang="vi-VN" sz="2400" err="1">
                <a:cs typeface="Calibri" panose="020F0502020204030204" pitchFamily="34" charset="0"/>
              </a:rPr>
              <a:t>cải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thiện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tình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trạng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sức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khỏe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của</a:t>
            </a:r>
            <a:r>
              <a:rPr lang="vi-VN" sz="2400">
                <a:cs typeface="Calibri" panose="020F0502020204030204" pitchFamily="34" charset="0"/>
              </a:rPr>
              <a:t> con em.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AD2CC-AB19-2247-3CCE-928CAF9AB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37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accent2"/>
                </a:solidFill>
              </a:rPr>
              <a:t>Nhược</a:t>
            </a:r>
            <a:r>
              <a:rPr lang="vi-VN" sz="5400">
                <a:solidFill>
                  <a:schemeClr val="accent2"/>
                </a:solidFill>
              </a:rPr>
              <a:t> điểm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Tốn kém</a:t>
            </a:r>
            <a:r>
              <a:rPr lang="en-US" sz="2400">
                <a:cs typeface="Calibri" panose="020F0502020204030204" pitchFamily="34" charset="0"/>
              </a:rPr>
              <a:t>.</a:t>
            </a:r>
            <a:endParaRPr lang="vi-VN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Gây khó khăn khi cần sử dụng mạng khẩn cấp</a:t>
            </a:r>
            <a:r>
              <a:rPr lang="en-US" sz="2400">
                <a:cs typeface="Calibri" panose="020F0502020204030204" pitchFamily="34" charset="0"/>
              </a:rPr>
              <a:t>.</a:t>
            </a:r>
            <a:endParaRPr lang="vi-VN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Dễ tập cho trẻ tính lừa dối, vì trẻ có thể tìm cách để truy cập mạng</a:t>
            </a:r>
            <a:r>
              <a:rPr lang="en-US" sz="2400">
                <a:cs typeface="Calibri" panose="020F0502020204030204" pitchFamily="34" charset="0"/>
              </a:rPr>
              <a:t>.</a:t>
            </a:r>
            <a:endParaRPr lang="vi-VN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Thiết bị phá sóng có thể gây </a:t>
            </a:r>
            <a:r>
              <a:rPr lang="en-US" sz="2400" err="1">
                <a:cs typeface="Calibri" panose="020F0502020204030204" pitchFamily="34" charset="0"/>
              </a:rPr>
              <a:t>bất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tiện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trong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việc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>
                <a:cs typeface="Calibri" panose="020F0502020204030204" pitchFamily="34" charset="0"/>
              </a:rPr>
              <a:t>cấu hình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sử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dụng</a:t>
            </a:r>
            <a:r>
              <a:rPr lang="en-US" sz="2400">
                <a:cs typeface="Calibri" panose="020F0502020204030204" pitchFamily="34" charset="0"/>
              </a:rPr>
              <a:t>.</a:t>
            </a:r>
            <a:endParaRPr lang="vi-VN" sz="2400">
              <a:cs typeface="Calibri" panose="020F0502020204030204" pitchFamily="34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34BD5B-798C-9DBC-9952-D7407BF04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36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Thế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giới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ảo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là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gì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?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1845628"/>
            <a:ext cx="4937760" cy="4023360"/>
          </a:xfrm>
        </p:spPr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Là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thế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không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gian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mạng</a:t>
            </a:r>
            <a:r>
              <a:rPr lang="en-US" sz="2400">
                <a:cs typeface="Calibri" panose="020F0502020204030204" pitchFamily="34" charset="0"/>
              </a:rPr>
              <a:t>, bao </a:t>
            </a:r>
            <a:r>
              <a:rPr lang="en-US" sz="2400" err="1">
                <a:cs typeface="Calibri" panose="020F0502020204030204" pitchFamily="34" charset="0"/>
              </a:rPr>
              <a:t>gồm</a:t>
            </a:r>
            <a:r>
              <a:rPr lang="en-US" sz="2400">
                <a:cs typeface="Calibri" panose="020F0502020204030204" pitchFamily="34" charset="0"/>
              </a:rPr>
              <a:t>: </a:t>
            </a:r>
            <a:r>
              <a:rPr lang="en-US" sz="2400" err="1">
                <a:cs typeface="Calibri" panose="020F0502020204030204" pitchFamily="34" charset="0"/>
              </a:rPr>
              <a:t>mạng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xã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hội</a:t>
            </a:r>
            <a:r>
              <a:rPr lang="en-US" sz="2400">
                <a:cs typeface="Calibri" panose="020F0502020204030204" pitchFamily="34" charset="0"/>
              </a:rPr>
              <a:t>, </a:t>
            </a: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trò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chơi</a:t>
            </a:r>
            <a:r>
              <a:rPr lang="en-US" sz="2400">
                <a:cs typeface="Calibri" panose="020F0502020204030204" pitchFamily="34" charset="0"/>
              </a:rPr>
              <a:t> online, …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Giúp</a:t>
            </a:r>
            <a:r>
              <a:rPr lang="en-US" sz="2400">
                <a:cs typeface="Calibri" panose="020F0502020204030204" pitchFamily="34" charset="0"/>
              </a:rPr>
              <a:t> con </a:t>
            </a:r>
            <a:r>
              <a:rPr lang="en-US" sz="2400" err="1">
                <a:cs typeface="Calibri" panose="020F0502020204030204" pitchFamily="34" charset="0"/>
              </a:rPr>
              <a:t>người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giải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trí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401FCC4-EA42-D07A-C457-5AE01938B0C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69386" y="1846263"/>
            <a:ext cx="4034829" cy="4022725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0D894A-3E9F-23F4-9E87-102E9941A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3149" y="1796755"/>
            <a:ext cx="8685700" cy="2150719"/>
          </a:xfrm>
          <a:noFill/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5400" b="1">
                <a:solidFill>
                  <a:schemeClr val="accent2"/>
                </a:solidFill>
              </a:rPr>
              <a:t>CẢM ƠN CÔ VÀ CÁC BẠN</a:t>
            </a:r>
            <a:br>
              <a:rPr lang="en-US" sz="5400" b="1">
                <a:solidFill>
                  <a:schemeClr val="accent2"/>
                </a:solidFill>
              </a:rPr>
            </a:br>
            <a:r>
              <a:rPr lang="en-US" sz="5400" b="1">
                <a:solidFill>
                  <a:schemeClr val="accent2"/>
                </a:solidFill>
              </a:rPr>
              <a:t>ĐÃ LẮNG NGHE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5045" y="4575484"/>
            <a:ext cx="5621909" cy="1141851"/>
          </a:xfrm>
          <a:noFill/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080808"/>
                </a:solidFill>
              </a:rPr>
              <a:t>Nhóm 06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5833A-A2B5-2189-60AE-6B92D85D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4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02D66-0ED7-8195-6F53-20949D710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>
                <a:solidFill>
                  <a:schemeClr val="accent2"/>
                </a:solidFill>
              </a:rPr>
              <a:t>HỎI ĐÁP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9A4D8D-27F2-A85B-209F-7F9C1A464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66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Nghiện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là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gì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?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Là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sự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lặp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lại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liên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tục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của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một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hành</a:t>
            </a:r>
            <a:r>
              <a:rPr lang="en-US" sz="2400">
                <a:cs typeface="Calibri" panose="020F0502020204030204" pitchFamily="34" charset="0"/>
              </a:rPr>
              <a:t> vi </a:t>
            </a:r>
            <a:r>
              <a:rPr lang="en-US" sz="2400" err="1">
                <a:cs typeface="Calibri" panose="020F0502020204030204" pitchFamily="34" charset="0"/>
              </a:rPr>
              <a:t>bất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chấp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hậu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quả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xấu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Là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sự</a:t>
            </a:r>
            <a:r>
              <a:rPr lang="en-US" sz="2400">
                <a:cs typeface="Calibri" panose="020F0502020204030204" pitchFamily="34" charset="0"/>
              </a:rPr>
              <a:t> ham </a:t>
            </a:r>
            <a:r>
              <a:rPr lang="en-US" sz="2400" err="1">
                <a:cs typeface="Calibri" panose="020F0502020204030204" pitchFamily="34" charset="0"/>
              </a:rPr>
              <a:t>thích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mức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trở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thành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thói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quen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khó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bỏ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5623A-1AB1-F5B2-7A52-A8C07E060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34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Nghiện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thế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giới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ảo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là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gì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?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Là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sự</a:t>
            </a:r>
            <a:r>
              <a:rPr lang="en-US" sz="2400">
                <a:cs typeface="Calibri" panose="020F0502020204030204" pitchFamily="34" charset="0"/>
              </a:rPr>
              <a:t> ham </a:t>
            </a:r>
            <a:r>
              <a:rPr lang="en-US" sz="2400" err="1">
                <a:cs typeface="Calibri" panose="020F0502020204030204" pitchFamily="34" charset="0"/>
              </a:rPr>
              <a:t>thích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tham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gia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vào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không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gian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mạng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Ưu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tiên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mạng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hơn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cuộc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sống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đời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thực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D1DB60B-EBBB-E7C9-8587-17EA025F76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18238" y="2469059"/>
            <a:ext cx="4937125" cy="277713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8BA2B7F-55B8-A465-1265-A1B2F6D8A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44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Thực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trạng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– 1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Theo nghiên </a:t>
            </a:r>
            <a:r>
              <a:rPr lang="vi-VN" sz="2400" err="1">
                <a:cs typeface="Calibri" panose="020F0502020204030204" pitchFamily="34" charset="0"/>
              </a:rPr>
              <a:t>cứu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của</a:t>
            </a:r>
            <a:r>
              <a:rPr lang="vi-VN" sz="2400">
                <a:cs typeface="Calibri" panose="020F0502020204030204" pitchFamily="34" charset="0"/>
              </a:rPr>
              <a:t> HMC </a:t>
            </a:r>
            <a:r>
              <a:rPr lang="vi-VN" sz="2400" err="1">
                <a:cs typeface="Calibri" panose="020F0502020204030204" pitchFamily="34" charset="0"/>
              </a:rPr>
              <a:t>và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Digital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Awareness</a:t>
            </a:r>
            <a:r>
              <a:rPr lang="vi-VN" sz="2400">
                <a:cs typeface="Calibri" panose="020F0502020204030204" pitchFamily="34" charset="0"/>
              </a:rPr>
              <a:t> UK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từ</a:t>
            </a:r>
            <a:r>
              <a:rPr lang="vi-VN" sz="2400">
                <a:cs typeface="Calibri" panose="020F0502020204030204" pitchFamily="34" charset="0"/>
              </a:rPr>
              <a:t> 11-18 </a:t>
            </a:r>
            <a:r>
              <a:rPr lang="vi-VN" sz="2400" err="1">
                <a:cs typeface="Calibri" panose="020F0502020204030204" pitchFamily="34" charset="0"/>
              </a:rPr>
              <a:t>tuổi</a:t>
            </a:r>
            <a:r>
              <a:rPr lang="vi-VN" sz="2400">
                <a:cs typeface="Calibri" panose="020F0502020204030204" pitchFamily="34" charset="0"/>
              </a:rPr>
              <a:t>, </a:t>
            </a:r>
            <a:r>
              <a:rPr lang="vi-VN" sz="2400" err="1">
                <a:cs typeface="Calibri" panose="020F0502020204030204" pitchFamily="34" charset="0"/>
              </a:rPr>
              <a:t>việc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en-US" sz="2400">
                <a:cs typeface="Calibri" panose="020F0502020204030204" pitchFamily="34" charset="0"/>
              </a:rPr>
              <a:t>smartphone</a:t>
            </a:r>
            <a:r>
              <a:rPr lang="vi-VN" sz="2400">
                <a:cs typeface="Calibri" panose="020F0502020204030204" pitchFamily="34" charset="0"/>
              </a:rPr>
              <a:t> sau 22h </a:t>
            </a:r>
            <a:r>
              <a:rPr lang="vi-VN" sz="2400" err="1">
                <a:cs typeface="Calibri" panose="020F0502020204030204" pitchFamily="34" charset="0"/>
              </a:rPr>
              <a:t>khiến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42%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vi-VN" sz="2200">
                <a:cs typeface="Calibri" panose="020F0502020204030204" pitchFamily="34" charset="0"/>
              </a:rPr>
              <a:t> em </a:t>
            </a:r>
            <a:r>
              <a:rPr lang="vi-VN" sz="2200" err="1">
                <a:cs typeface="Calibri" panose="020F0502020204030204" pitchFamily="34" charset="0"/>
              </a:rPr>
              <a:t>nghiện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thế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giới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ảo</a:t>
            </a:r>
            <a:endParaRPr lang="en-US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52%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vi-VN" sz="2200">
                <a:cs typeface="Calibri" panose="020F0502020204030204" pitchFamily="34" charset="0"/>
              </a:rPr>
              <a:t> em </a:t>
            </a:r>
            <a:r>
              <a:rPr lang="vi-VN" sz="2200" err="1">
                <a:cs typeface="Calibri" panose="020F0502020204030204" pitchFamily="34" charset="0"/>
              </a:rPr>
              <a:t>có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giấc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ngủ</a:t>
            </a:r>
            <a:r>
              <a:rPr lang="vi-VN" sz="2200">
                <a:cs typeface="Calibri" panose="020F0502020204030204" pitchFamily="34" charset="0"/>
              </a:rPr>
              <a:t> không sâu</a:t>
            </a:r>
            <a:endParaRPr lang="en-US" sz="2200">
              <a:cs typeface="Calibri" panose="020F0502020204030204" pitchFamily="34" charset="0"/>
            </a:endParaRPr>
          </a:p>
          <a:p>
            <a:pPr marL="292608" lvl="1" indent="0" algn="just">
              <a:lnSpc>
                <a:spcPct val="150000"/>
              </a:lnSpc>
              <a:buNone/>
            </a:pPr>
            <a:r>
              <a:rPr lang="en-US" sz="2200">
                <a:cs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vi-VN" sz="2200">
                <a:cs typeface="Calibri" panose="020F0502020204030204" pitchFamily="34" charset="0"/>
              </a:rPr>
              <a:t> gây lo âu, </a:t>
            </a:r>
            <a:r>
              <a:rPr lang="vi-VN" sz="2200" err="1">
                <a:cs typeface="Calibri" panose="020F0502020204030204" pitchFamily="34" charset="0"/>
              </a:rPr>
              <a:t>stress</a:t>
            </a:r>
            <a:r>
              <a:rPr lang="vi-VN" sz="2200">
                <a:cs typeface="Calibri" panose="020F0502020204030204" pitchFamily="34" charset="0"/>
              </a:rPr>
              <a:t>, </a:t>
            </a:r>
            <a:r>
              <a:rPr lang="vi-VN" sz="2200" err="1">
                <a:cs typeface="Calibri" panose="020F0502020204030204" pitchFamily="34" charset="0"/>
              </a:rPr>
              <a:t>trầm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cảm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6837C2-090F-788C-45E0-25DBFD249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926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Thực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trạng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– 2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418432"/>
          </a:xfrm>
        </p:spPr>
        <p:txBody>
          <a:bodyPr>
            <a:noAutofit/>
          </a:bodyPr>
          <a:lstStyle/>
          <a:p>
            <a:pPr marL="225425" indent="-22542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Theo thống kê của Trung tâm nghiên cứu Văn hóa – Giáo dục – Đời sống xã hội TP.HCM về việc sử dụng thiết bị điện tử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của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trẻ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nhỏ</a:t>
            </a:r>
            <a:endParaRPr lang="vi-VN" sz="2400">
              <a:cs typeface="Calibri" panose="020F0502020204030204" pitchFamily="34" charset="0"/>
            </a:endParaRP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Dễ xao nhãng trong việc học (69%)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Bị ảnh hưởng bởi nội dung không lành mạnh (66%)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Ít giao tiếp (56%)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Ít vận động (73%)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Bị bệnh về mắt (85%)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Nghiện game (75%)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Giảm khả năng tư duy, tưởng tượng (34%).</a:t>
            </a:r>
            <a:r>
              <a:rPr lang="vi-VN" sz="2200" baseline="30000">
                <a:cs typeface="Calibri" panose="020F0502020204030204" pitchFamily="34" charset="0"/>
              </a:rPr>
              <a:t>[1]</a:t>
            </a:r>
          </a:p>
          <a:p>
            <a:pPr marL="225425" indent="-225425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>
              <a:lnSpc>
                <a:spcPct val="114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Hộp Văn bản 5">
            <a:extLst>
              <a:ext uri="{FF2B5EF4-FFF2-40B4-BE49-F238E27FC236}">
                <a16:creationId xmlns:a16="http://schemas.microsoft.com/office/drawing/2014/main" id="{7114FB0A-E139-995D-1438-56B789950665}"/>
              </a:ext>
            </a:extLst>
          </p:cNvPr>
          <p:cNvSpPr txBox="1"/>
          <p:nvPr/>
        </p:nvSpPr>
        <p:spPr>
          <a:xfrm>
            <a:off x="838200" y="6418261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aseline="3000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[1]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Quản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lý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con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sử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dụng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thiết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bị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thông minh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hiệu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quả</a:t>
            </a:r>
            <a:endParaRPr lang="vi-VN">
              <a:solidFill>
                <a:schemeClr val="bg1"/>
              </a:solidFill>
              <a:latin typeface="+mj-lt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F55909-8A02-C3D5-4A18-8E162F61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0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Thực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trạng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– 3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1845628"/>
            <a:ext cx="4937760" cy="4023360"/>
          </a:xfrm>
        </p:spPr>
        <p:txBody>
          <a:bodyPr>
            <a:no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Theo kết quả khảo sát của Bộ Giáo dục và Đào tạo năm 2018, có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92,5 % sinh viên 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84,5% học sinh cấp THCS, THPT 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cs typeface="Calibri" panose="020F0502020204030204" pitchFamily="34" charset="0"/>
              </a:rPr>
              <a:t>T</a:t>
            </a:r>
            <a:r>
              <a:rPr lang="vi-VN" sz="2400">
                <a:cs typeface="Calibri" panose="020F0502020204030204" pitchFamily="34" charset="0"/>
              </a:rPr>
              <a:t>hường xuyên sử dụng MXH Facebook, Zalo, Yahoo, Youtube, Zing</a:t>
            </a:r>
            <a:r>
              <a:rPr lang="en-US" sz="2400">
                <a:cs typeface="Calibri" panose="020F0502020204030204" pitchFamily="34" charset="0"/>
              </a:rPr>
              <a:t>M</a:t>
            </a:r>
            <a:r>
              <a:rPr lang="vi-VN" sz="2400">
                <a:cs typeface="Calibri" panose="020F0502020204030204" pitchFamily="34" charset="0"/>
              </a:rPr>
              <a:t>e… </a:t>
            </a:r>
            <a:r>
              <a:rPr lang="vi-VN" sz="2400" baseline="30000">
                <a:cs typeface="Calibri" panose="020F0502020204030204" pitchFamily="34" charset="0"/>
              </a:rPr>
              <a:t>[2]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Hộp Văn bản 5">
            <a:extLst>
              <a:ext uri="{FF2B5EF4-FFF2-40B4-BE49-F238E27FC236}">
                <a16:creationId xmlns:a16="http://schemas.microsoft.com/office/drawing/2014/main" id="{7114FB0A-E139-995D-1438-56B789950665}"/>
              </a:ext>
            </a:extLst>
          </p:cNvPr>
          <p:cNvSpPr txBox="1"/>
          <p:nvPr/>
        </p:nvSpPr>
        <p:spPr>
          <a:xfrm>
            <a:off x="838200" y="6418261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vi-VN" sz="1800" baseline="30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[2]</a:t>
            </a:r>
            <a:r>
              <a:rPr lang="vi-VN" sz="1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Thế giới ảo "nhấn chìm" giấc mơ trẻ</a:t>
            </a:r>
            <a:endParaRPr lang="vi-VN" sz="18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6" name="Biểu đồ 6">
            <a:extLst>
              <a:ext uri="{FF2B5EF4-FFF2-40B4-BE49-F238E27FC236}">
                <a16:creationId xmlns:a16="http://schemas.microsoft.com/office/drawing/2014/main" id="{D5544BEE-D459-A607-C2FA-B86AF5FCB92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68149611"/>
              </p:ext>
            </p:extLst>
          </p:nvPr>
        </p:nvGraphicFramePr>
        <p:xfrm>
          <a:off x="6218238" y="1846263"/>
          <a:ext cx="4937125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3A1B1-8392-F012-F1CB-730A6213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Graphic spid="6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accent2"/>
                </a:solidFill>
              </a:rPr>
              <a:t>Lý do nên cai nghiện “thế giới ảo” – 1</a:t>
            </a:r>
            <a:endParaRPr lang="vi-VN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Thế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ảo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là</a:t>
            </a:r>
            <a:r>
              <a:rPr lang="en-US" sz="2400">
                <a:cs typeface="Calibri" panose="020F0502020204030204" pitchFamily="34" charset="0"/>
              </a:rPr>
              <a:t> con </a:t>
            </a:r>
            <a:r>
              <a:rPr lang="en-US" sz="2400" err="1">
                <a:cs typeface="Calibri" panose="020F0502020204030204" pitchFamily="34" charset="0"/>
              </a:rPr>
              <a:t>dao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hai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lưỡi</a:t>
            </a:r>
            <a:endParaRPr lang="en-US" sz="2400">
              <a:cs typeface="Calibri" panose="020F0502020204030204" pitchFamily="34" charset="0"/>
            </a:endParaRPr>
          </a:p>
          <a:p>
            <a:pPr marL="518033" lvl="1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err="1">
                <a:cs typeface="Calibri" panose="020F0502020204030204" pitchFamily="34" charset="0"/>
              </a:rPr>
              <a:t>Có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tác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dụng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giải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trí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rất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lớn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pPr marL="518033" lvl="1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>
                <a:cs typeface="Calibri" panose="020F0502020204030204" pitchFamily="34" charset="0"/>
              </a:rPr>
              <a:t>C</a:t>
            </a:r>
            <a:r>
              <a:rPr lang="vi-VN" sz="2200">
                <a:cs typeface="Calibri" panose="020F0502020204030204" pitchFamily="34" charset="0"/>
              </a:rPr>
              <a:t>ó </a:t>
            </a:r>
            <a:r>
              <a:rPr lang="vi-VN" sz="2200" err="1">
                <a:cs typeface="Calibri" panose="020F0502020204030204" pitchFamily="34" charset="0"/>
              </a:rPr>
              <a:t>thể</a:t>
            </a:r>
            <a:r>
              <a:rPr lang="vi-VN" sz="2200">
                <a:cs typeface="Calibri" panose="020F0502020204030204" pitchFamily="34" charset="0"/>
              </a:rPr>
              <a:t> gây </a:t>
            </a:r>
            <a:r>
              <a:rPr lang="vi-VN" sz="2200" err="1">
                <a:cs typeface="Calibri" panose="020F0502020204030204" pitchFamily="34" charset="0"/>
              </a:rPr>
              <a:t>hại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theo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nhiều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cách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mà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chúng</a:t>
            </a:r>
            <a:r>
              <a:rPr lang="vi-VN" sz="2200">
                <a:cs typeface="Calibri" panose="020F0502020204030204" pitchFamily="34" charset="0"/>
              </a:rPr>
              <a:t> ta </a:t>
            </a:r>
            <a:r>
              <a:rPr lang="en-US" sz="2200" err="1">
                <a:cs typeface="Calibri" panose="020F0502020204030204" pitchFamily="34" charset="0"/>
              </a:rPr>
              <a:t>không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nhận</a:t>
            </a:r>
            <a:r>
              <a:rPr lang="vi-VN" sz="2200">
                <a:cs typeface="Calibri" panose="020F0502020204030204" pitchFamily="34" charset="0"/>
              </a:rPr>
              <a:t> ra.</a:t>
            </a:r>
            <a:endParaRPr lang="en-US" sz="22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F78ED3-92D9-9708-9283-C707651314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8238" y="2213524"/>
            <a:ext cx="4937125" cy="328820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820E4-8E36-D239-CF0C-8286FB843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91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Full Segoe UI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1842</Words>
  <Application>Microsoft Office PowerPoint</Application>
  <PresentationFormat>Widescreen</PresentationFormat>
  <Paragraphs>233</Paragraphs>
  <Slides>31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Courier New</vt:lpstr>
      <vt:lpstr>Segoe UI</vt:lpstr>
      <vt:lpstr>Retrospect</vt:lpstr>
      <vt:lpstr>Giải pháp cho thực trạng NGHIỆN THẾ GIỚI ẢO</vt:lpstr>
      <vt:lpstr>Nội dung chính</vt:lpstr>
      <vt:lpstr>Thế giới ảo là gì?</vt:lpstr>
      <vt:lpstr>Nghiện là gì?</vt:lpstr>
      <vt:lpstr>Nghiện thế giới ảo là gì?</vt:lpstr>
      <vt:lpstr>Thực trạng – 1</vt:lpstr>
      <vt:lpstr>Thực trạng – 2</vt:lpstr>
      <vt:lpstr>Thực trạng – 3</vt:lpstr>
      <vt:lpstr>Lý do nên cai nghiện “thế giới ảo” – 1</vt:lpstr>
      <vt:lpstr>Lý do nên cai nghiện “thế giới ảo” – 2</vt:lpstr>
      <vt:lpstr>Giải pháp 1</vt:lpstr>
      <vt:lpstr>Hình thức thực hiện – 1</vt:lpstr>
      <vt:lpstr>Hình thức thực hiện – 2</vt:lpstr>
      <vt:lpstr>Ưu điểm – 1</vt:lpstr>
      <vt:lpstr>Ưu điểm – 2</vt:lpstr>
      <vt:lpstr>Ưu điểm – 3</vt:lpstr>
      <vt:lpstr>Nhược điểm – 1</vt:lpstr>
      <vt:lpstr>Nhược điểm – 2</vt:lpstr>
      <vt:lpstr>Giải pháp 2</vt:lpstr>
      <vt:lpstr>Hình thức thực hiện</vt:lpstr>
      <vt:lpstr>Ưu điểm</vt:lpstr>
      <vt:lpstr>Nhược điểm</vt:lpstr>
      <vt:lpstr>Giải pháp 3</vt:lpstr>
      <vt:lpstr>Hình thức thực hiện – 1</vt:lpstr>
      <vt:lpstr>Hình thức thực hiện – 2</vt:lpstr>
      <vt:lpstr>Hình thức thực hiện – 3</vt:lpstr>
      <vt:lpstr>Ưu điểm – 1</vt:lpstr>
      <vt:lpstr>Ưu điểm – 2</vt:lpstr>
      <vt:lpstr>Nhược điểm</vt:lpstr>
      <vt:lpstr>CẢM ƠN CÔ VÀ CÁC BẠN ĐÃ LẮNG NGHE</vt:lpstr>
      <vt:lpstr>HỎI ĐÁP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HUỲNH TẤN THỌ</cp:lastModifiedBy>
  <cp:revision>1</cp:revision>
  <dcterms:created xsi:type="dcterms:W3CDTF">2022-08-01T05:59:25Z</dcterms:created>
  <dcterms:modified xsi:type="dcterms:W3CDTF">2022-08-03T16:12:06Z</dcterms:modified>
</cp:coreProperties>
</file>